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2" r:id="rId2"/>
    <p:sldId id="257" r:id="rId3"/>
    <p:sldId id="258" r:id="rId4"/>
    <p:sldId id="273" r:id="rId5"/>
    <p:sldId id="259" r:id="rId6"/>
    <p:sldId id="274" r:id="rId7"/>
    <p:sldId id="260" r:id="rId8"/>
    <p:sldId id="280" r:id="rId9"/>
    <p:sldId id="261" r:id="rId10"/>
    <p:sldId id="262" r:id="rId11"/>
    <p:sldId id="275" r:id="rId12"/>
    <p:sldId id="263" r:id="rId13"/>
    <p:sldId id="276" r:id="rId14"/>
    <p:sldId id="264" r:id="rId15"/>
    <p:sldId id="277" r:id="rId16"/>
    <p:sldId id="265" r:id="rId17"/>
    <p:sldId id="266" r:id="rId18"/>
    <p:sldId id="278" r:id="rId19"/>
    <p:sldId id="267" r:id="rId20"/>
    <p:sldId id="279" r:id="rId21"/>
    <p:sldId id="268" r:id="rId22"/>
    <p:sldId id="269" r:id="rId23"/>
    <p:sldId id="270" r:id="rId24"/>
    <p:sldId id="27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7" autoAdjust="0"/>
    <p:restoredTop sz="91094" autoAdjust="0"/>
  </p:normalViewPr>
  <p:slideViewPr>
    <p:cSldViewPr snapToGrid="0">
      <p:cViewPr varScale="1">
        <p:scale>
          <a:sx n="77" d="100"/>
          <a:sy n="77" d="100"/>
        </p:scale>
        <p:origin x="811"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5EA16A-DDB9-4CFD-A2E4-98F93C97D2C7}"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F13BF0-27D3-4BFB-B217-17A33DB8110E}" type="slidenum">
              <a:rPr lang="en-US" smtClean="0"/>
              <a:t>‹#›</a:t>
            </a:fld>
            <a:endParaRPr lang="en-US"/>
          </a:p>
        </p:txBody>
      </p:sp>
    </p:spTree>
    <p:extLst>
      <p:ext uri="{BB962C8B-B14F-4D97-AF65-F5344CB8AC3E}">
        <p14:creationId xmlns:p14="http://schemas.microsoft.com/office/powerpoint/2010/main" val="37410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EA16A-DDB9-4CFD-A2E4-98F93C97D2C7}"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F13BF0-27D3-4BFB-B217-17A33DB8110E}" type="slidenum">
              <a:rPr lang="en-US" smtClean="0"/>
              <a:t>‹#›</a:t>
            </a:fld>
            <a:endParaRPr lang="en-US"/>
          </a:p>
        </p:txBody>
      </p:sp>
    </p:spTree>
    <p:extLst>
      <p:ext uri="{BB962C8B-B14F-4D97-AF65-F5344CB8AC3E}">
        <p14:creationId xmlns:p14="http://schemas.microsoft.com/office/powerpoint/2010/main" val="288326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EA16A-DDB9-4CFD-A2E4-98F93C97D2C7}"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F13BF0-27D3-4BFB-B217-17A33DB8110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71757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EA16A-DDB9-4CFD-A2E4-98F93C97D2C7}"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F13BF0-27D3-4BFB-B217-17A33DB8110E}" type="slidenum">
              <a:rPr lang="en-US" smtClean="0"/>
              <a:t>‹#›</a:t>
            </a:fld>
            <a:endParaRPr lang="en-US"/>
          </a:p>
        </p:txBody>
      </p:sp>
    </p:spTree>
    <p:extLst>
      <p:ext uri="{BB962C8B-B14F-4D97-AF65-F5344CB8AC3E}">
        <p14:creationId xmlns:p14="http://schemas.microsoft.com/office/powerpoint/2010/main" val="3423025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EA16A-DDB9-4CFD-A2E4-98F93C97D2C7}"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F13BF0-27D3-4BFB-B217-17A33DB8110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51276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EA16A-DDB9-4CFD-A2E4-98F93C97D2C7}"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F13BF0-27D3-4BFB-B217-17A33DB8110E}" type="slidenum">
              <a:rPr lang="en-US" smtClean="0"/>
              <a:t>‹#›</a:t>
            </a:fld>
            <a:endParaRPr lang="en-US"/>
          </a:p>
        </p:txBody>
      </p:sp>
    </p:spTree>
    <p:extLst>
      <p:ext uri="{BB962C8B-B14F-4D97-AF65-F5344CB8AC3E}">
        <p14:creationId xmlns:p14="http://schemas.microsoft.com/office/powerpoint/2010/main" val="1873975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EA16A-DDB9-4CFD-A2E4-98F93C97D2C7}"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F13BF0-27D3-4BFB-B217-17A33DB8110E}" type="slidenum">
              <a:rPr lang="en-US" smtClean="0"/>
              <a:t>‹#›</a:t>
            </a:fld>
            <a:endParaRPr lang="en-US"/>
          </a:p>
        </p:txBody>
      </p:sp>
    </p:spTree>
    <p:extLst>
      <p:ext uri="{BB962C8B-B14F-4D97-AF65-F5344CB8AC3E}">
        <p14:creationId xmlns:p14="http://schemas.microsoft.com/office/powerpoint/2010/main" val="3058391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EA16A-DDB9-4CFD-A2E4-98F93C97D2C7}"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F13BF0-27D3-4BFB-B217-17A33DB8110E}" type="slidenum">
              <a:rPr lang="en-US" smtClean="0"/>
              <a:t>‹#›</a:t>
            </a:fld>
            <a:endParaRPr lang="en-US"/>
          </a:p>
        </p:txBody>
      </p:sp>
    </p:spTree>
    <p:extLst>
      <p:ext uri="{BB962C8B-B14F-4D97-AF65-F5344CB8AC3E}">
        <p14:creationId xmlns:p14="http://schemas.microsoft.com/office/powerpoint/2010/main" val="2294836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EA16A-DDB9-4CFD-A2E4-98F93C97D2C7}"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F13BF0-27D3-4BFB-B217-17A33DB8110E}" type="slidenum">
              <a:rPr lang="en-US" smtClean="0"/>
              <a:t>‹#›</a:t>
            </a:fld>
            <a:endParaRPr lang="en-US"/>
          </a:p>
        </p:txBody>
      </p:sp>
    </p:spTree>
    <p:extLst>
      <p:ext uri="{BB962C8B-B14F-4D97-AF65-F5344CB8AC3E}">
        <p14:creationId xmlns:p14="http://schemas.microsoft.com/office/powerpoint/2010/main" val="3018546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EA16A-DDB9-4CFD-A2E4-98F93C97D2C7}"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F13BF0-27D3-4BFB-B217-17A33DB8110E}" type="slidenum">
              <a:rPr lang="en-US" smtClean="0"/>
              <a:t>‹#›</a:t>
            </a:fld>
            <a:endParaRPr lang="en-US"/>
          </a:p>
        </p:txBody>
      </p:sp>
    </p:spTree>
    <p:extLst>
      <p:ext uri="{BB962C8B-B14F-4D97-AF65-F5344CB8AC3E}">
        <p14:creationId xmlns:p14="http://schemas.microsoft.com/office/powerpoint/2010/main" val="150394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5EA16A-DDB9-4CFD-A2E4-98F93C97D2C7}"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F13BF0-27D3-4BFB-B217-17A33DB8110E}" type="slidenum">
              <a:rPr lang="en-US" smtClean="0"/>
              <a:t>‹#›</a:t>
            </a:fld>
            <a:endParaRPr lang="en-US"/>
          </a:p>
        </p:txBody>
      </p:sp>
    </p:spTree>
    <p:extLst>
      <p:ext uri="{BB962C8B-B14F-4D97-AF65-F5344CB8AC3E}">
        <p14:creationId xmlns:p14="http://schemas.microsoft.com/office/powerpoint/2010/main" val="1635134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5EA16A-DDB9-4CFD-A2E4-98F93C97D2C7}" type="datetimeFigureOut">
              <a:rPr lang="en-US" smtClean="0"/>
              <a:t>3/28/2022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F13BF0-27D3-4BFB-B217-17A33DB8110E}" type="slidenum">
              <a:rPr lang="en-US" smtClean="0"/>
              <a:t>‹#›</a:t>
            </a:fld>
            <a:endParaRPr lang="en-US"/>
          </a:p>
        </p:txBody>
      </p:sp>
    </p:spTree>
    <p:extLst>
      <p:ext uri="{BB962C8B-B14F-4D97-AF65-F5344CB8AC3E}">
        <p14:creationId xmlns:p14="http://schemas.microsoft.com/office/powerpoint/2010/main" val="4272605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5EA16A-DDB9-4CFD-A2E4-98F93C97D2C7}" type="datetimeFigureOut">
              <a:rPr lang="en-US" smtClean="0"/>
              <a:t>3/28/2022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F13BF0-27D3-4BFB-B217-17A33DB8110E}" type="slidenum">
              <a:rPr lang="en-US" smtClean="0"/>
              <a:t>‹#›</a:t>
            </a:fld>
            <a:endParaRPr lang="en-US"/>
          </a:p>
        </p:txBody>
      </p:sp>
    </p:spTree>
    <p:extLst>
      <p:ext uri="{BB962C8B-B14F-4D97-AF65-F5344CB8AC3E}">
        <p14:creationId xmlns:p14="http://schemas.microsoft.com/office/powerpoint/2010/main" val="66866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EA16A-DDB9-4CFD-A2E4-98F93C97D2C7}" type="datetimeFigureOut">
              <a:rPr lang="en-US" smtClean="0"/>
              <a:t>3/28/2022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F13BF0-27D3-4BFB-B217-17A33DB8110E}" type="slidenum">
              <a:rPr lang="en-US" smtClean="0"/>
              <a:t>‹#›</a:t>
            </a:fld>
            <a:endParaRPr lang="en-US"/>
          </a:p>
        </p:txBody>
      </p:sp>
    </p:spTree>
    <p:extLst>
      <p:ext uri="{BB962C8B-B14F-4D97-AF65-F5344CB8AC3E}">
        <p14:creationId xmlns:p14="http://schemas.microsoft.com/office/powerpoint/2010/main" val="573947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5EA16A-DDB9-4CFD-A2E4-98F93C97D2C7}"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F13BF0-27D3-4BFB-B217-17A33DB8110E}" type="slidenum">
              <a:rPr lang="en-US" smtClean="0"/>
              <a:t>‹#›</a:t>
            </a:fld>
            <a:endParaRPr lang="en-US"/>
          </a:p>
        </p:txBody>
      </p:sp>
    </p:spTree>
    <p:extLst>
      <p:ext uri="{BB962C8B-B14F-4D97-AF65-F5344CB8AC3E}">
        <p14:creationId xmlns:p14="http://schemas.microsoft.com/office/powerpoint/2010/main" val="1945478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5EA16A-DDB9-4CFD-A2E4-98F93C97D2C7}"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F13BF0-27D3-4BFB-B217-17A33DB8110E}" type="slidenum">
              <a:rPr lang="en-US" smtClean="0"/>
              <a:t>‹#›</a:t>
            </a:fld>
            <a:endParaRPr lang="en-US"/>
          </a:p>
        </p:txBody>
      </p:sp>
    </p:spTree>
    <p:extLst>
      <p:ext uri="{BB962C8B-B14F-4D97-AF65-F5344CB8AC3E}">
        <p14:creationId xmlns:p14="http://schemas.microsoft.com/office/powerpoint/2010/main" val="3000066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35EA16A-DDB9-4CFD-A2E4-98F93C97D2C7}" type="datetimeFigureOut">
              <a:rPr lang="en-US" smtClean="0"/>
              <a:t>3/28/2022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8F13BF0-27D3-4BFB-B217-17A33DB8110E}" type="slidenum">
              <a:rPr lang="en-US" smtClean="0"/>
              <a:t>‹#›</a:t>
            </a:fld>
            <a:endParaRPr lang="en-US"/>
          </a:p>
        </p:txBody>
      </p:sp>
    </p:spTree>
    <p:extLst>
      <p:ext uri="{BB962C8B-B14F-4D97-AF65-F5344CB8AC3E}">
        <p14:creationId xmlns:p14="http://schemas.microsoft.com/office/powerpoint/2010/main" val="2509172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66EE595-9948-4428-87DE-5E1D61F337E6}"/>
              </a:ext>
            </a:extLst>
          </p:cNvPr>
          <p:cNvSpPr txBox="1"/>
          <p:nvPr/>
        </p:nvSpPr>
        <p:spPr>
          <a:xfrm>
            <a:off x="7236760" y="2505670"/>
            <a:ext cx="2740958" cy="923330"/>
          </a:xfrm>
          <a:prstGeom prst="rect">
            <a:avLst/>
          </a:prstGeom>
          <a:noFill/>
        </p:spPr>
        <p:txBody>
          <a:bodyPr wrap="square" rtlCol="0">
            <a:spAutoFit/>
          </a:bodyPr>
          <a:lstStyle/>
          <a:p>
            <a:pPr algn="r"/>
            <a:r>
              <a:rPr lang="ar-SA" sz="5400" dirty="0">
                <a:solidFill>
                  <a:schemeClr val="accent2"/>
                </a:solidFill>
                <a:latin typeface="Aldhabi" panose="01000000000000000000" pitchFamily="2" charset="-78"/>
                <a:cs typeface="Aldhabi" panose="01000000000000000000" pitchFamily="2" charset="-78"/>
              </a:rPr>
              <a:t>قبيلة المفصليات</a:t>
            </a:r>
            <a:endParaRPr lang="en-US" sz="5400" dirty="0">
              <a:solidFill>
                <a:schemeClr val="accent2"/>
              </a:solidFill>
              <a:latin typeface="Aldhabi" panose="01000000000000000000" pitchFamily="2" charset="-78"/>
              <a:cs typeface="Aldhabi" panose="01000000000000000000" pitchFamily="2" charset="-78"/>
            </a:endParaRPr>
          </a:p>
        </p:txBody>
      </p:sp>
      <p:sp>
        <p:nvSpPr>
          <p:cNvPr id="7" name="TextBox 6">
            <a:extLst>
              <a:ext uri="{FF2B5EF4-FFF2-40B4-BE49-F238E27FC236}">
                <a16:creationId xmlns:a16="http://schemas.microsoft.com/office/drawing/2014/main" id="{A0B1ECED-0DDD-458D-943E-7273942C4C6E}"/>
              </a:ext>
            </a:extLst>
          </p:cNvPr>
          <p:cNvSpPr txBox="1"/>
          <p:nvPr/>
        </p:nvSpPr>
        <p:spPr>
          <a:xfrm>
            <a:off x="6671985" y="3706001"/>
            <a:ext cx="3341592" cy="3416320"/>
          </a:xfrm>
          <a:prstGeom prst="rect">
            <a:avLst/>
          </a:prstGeom>
          <a:noFill/>
        </p:spPr>
        <p:txBody>
          <a:bodyPr wrap="square" rtlCol="0">
            <a:spAutoFit/>
          </a:bodyPr>
          <a:lstStyle/>
          <a:p>
            <a:pPr algn="r"/>
            <a:r>
              <a:rPr lang="ar-SA" sz="3600" b="1" dirty="0">
                <a:solidFill>
                  <a:srgbClr val="FF0000"/>
                </a:solidFill>
                <a:latin typeface="Aldhabi" panose="01000000000000000000" pitchFamily="2" charset="-78"/>
                <a:cs typeface="Aldhabi" panose="01000000000000000000" pitchFamily="2" charset="-78"/>
              </a:rPr>
              <a:t>عمل الطالب :</a:t>
            </a:r>
          </a:p>
          <a:p>
            <a:pPr algn="r"/>
            <a:r>
              <a:rPr lang="ar-SA" sz="3600" b="1" dirty="0">
                <a:latin typeface="Aldhabi" panose="01000000000000000000" pitchFamily="2" charset="-78"/>
                <a:cs typeface="Aldhabi" panose="01000000000000000000" pitchFamily="2" charset="-78"/>
              </a:rPr>
              <a:t> عبد الرحمن الحديدي </a:t>
            </a:r>
          </a:p>
          <a:p>
            <a:pPr algn="r"/>
            <a:endParaRPr lang="ar-SA" sz="3600" b="1" dirty="0">
              <a:latin typeface="Aldhabi" panose="01000000000000000000" pitchFamily="2" charset="-78"/>
              <a:cs typeface="Aldhabi" panose="01000000000000000000" pitchFamily="2" charset="-78"/>
            </a:endParaRPr>
          </a:p>
          <a:p>
            <a:pPr algn="r"/>
            <a:r>
              <a:rPr lang="ar-SA" sz="3600" b="1" dirty="0">
                <a:solidFill>
                  <a:srgbClr val="FF0000"/>
                </a:solidFill>
                <a:latin typeface="Aldhabi" panose="01000000000000000000" pitchFamily="2" charset="-78"/>
                <a:cs typeface="Aldhabi" panose="01000000000000000000" pitchFamily="2" charset="-78"/>
              </a:rPr>
              <a:t>تحت اشراف  المعلم الفاضل :</a:t>
            </a:r>
          </a:p>
          <a:p>
            <a:pPr algn="r"/>
            <a:r>
              <a:rPr lang="ar-SA" sz="3600" dirty="0">
                <a:latin typeface="Aldhabi" panose="01000000000000000000" pitchFamily="2" charset="-78"/>
                <a:cs typeface="Aldhabi" panose="01000000000000000000" pitchFamily="2" charset="-78"/>
              </a:rPr>
              <a:t>               </a:t>
            </a:r>
            <a:r>
              <a:rPr lang="ar-SA" sz="3600" b="1" dirty="0">
                <a:latin typeface="Aldhabi" panose="01000000000000000000" pitchFamily="2" charset="-78"/>
                <a:cs typeface="Aldhabi" panose="01000000000000000000" pitchFamily="2" charset="-78"/>
              </a:rPr>
              <a:t>وسام المفتي</a:t>
            </a:r>
            <a:endParaRPr lang="en-US" sz="3600" b="1" dirty="0">
              <a:latin typeface="Aldhabi" panose="01000000000000000000" pitchFamily="2" charset="-78"/>
              <a:cs typeface="Aldhabi" panose="01000000000000000000" pitchFamily="2" charset="-78"/>
            </a:endParaRPr>
          </a:p>
          <a:p>
            <a:pPr algn="r"/>
            <a:endParaRPr lang="en-US" sz="3600" dirty="0"/>
          </a:p>
        </p:txBody>
      </p:sp>
      <p:pic>
        <p:nvPicPr>
          <p:cNvPr id="9" name="Picture 8">
            <a:extLst>
              <a:ext uri="{FF2B5EF4-FFF2-40B4-BE49-F238E27FC236}">
                <a16:creationId xmlns:a16="http://schemas.microsoft.com/office/drawing/2014/main" id="{DDB1F235-A95C-4260-932E-A6475CA90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147" y="2457559"/>
            <a:ext cx="4731124" cy="3535346"/>
          </a:xfrm>
          <a:prstGeom prst="rect">
            <a:avLst/>
          </a:prstGeom>
        </p:spPr>
      </p:pic>
    </p:spTree>
    <p:extLst>
      <p:ext uri="{BB962C8B-B14F-4D97-AF65-F5344CB8AC3E}">
        <p14:creationId xmlns:p14="http://schemas.microsoft.com/office/powerpoint/2010/main" val="8300567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D85E173-41AB-4F0E-89FA-2D8934C12173}"/>
              </a:ext>
            </a:extLst>
          </p:cNvPr>
          <p:cNvSpPr/>
          <p:nvPr/>
        </p:nvSpPr>
        <p:spPr>
          <a:xfrm>
            <a:off x="4697506" y="851647"/>
            <a:ext cx="3532094" cy="15150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تصنيف </a:t>
            </a:r>
            <a:r>
              <a:rPr lang="ar-SA" dirty="0">
                <a:latin typeface="Arial" panose="020B0604020202020204" pitchFamily="34" charset="0"/>
                <a:cs typeface="Arial" panose="020B0604020202020204" pitchFamily="34" charset="0"/>
              </a:rPr>
              <a:t>المفصليات</a:t>
            </a:r>
            <a:r>
              <a:rPr lang="ar-SA" dirty="0"/>
              <a:t> </a:t>
            </a:r>
            <a:endParaRPr lang="en-US" dirty="0"/>
          </a:p>
        </p:txBody>
      </p:sp>
      <p:sp>
        <p:nvSpPr>
          <p:cNvPr id="5" name="Arrow: Down 4">
            <a:extLst>
              <a:ext uri="{FF2B5EF4-FFF2-40B4-BE49-F238E27FC236}">
                <a16:creationId xmlns:a16="http://schemas.microsoft.com/office/drawing/2014/main" id="{AB1BAA63-50A7-4508-8E85-07791E52B4A6}"/>
              </a:ext>
            </a:extLst>
          </p:cNvPr>
          <p:cNvSpPr/>
          <p:nvPr/>
        </p:nvSpPr>
        <p:spPr>
          <a:xfrm>
            <a:off x="6024282" y="2366682"/>
            <a:ext cx="6096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E9D9666B-EA3A-499E-A955-B5728C2D1ECF}"/>
              </a:ext>
            </a:extLst>
          </p:cNvPr>
          <p:cNvSpPr/>
          <p:nvPr/>
        </p:nvSpPr>
        <p:spPr>
          <a:xfrm>
            <a:off x="4132728" y="3260911"/>
            <a:ext cx="6096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E26D0D40-B7C3-4B31-832C-C4334DD00A33}"/>
              </a:ext>
            </a:extLst>
          </p:cNvPr>
          <p:cNvSpPr/>
          <p:nvPr/>
        </p:nvSpPr>
        <p:spPr>
          <a:xfrm>
            <a:off x="6983505" y="3240741"/>
            <a:ext cx="6096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509A8246-EB50-4972-A735-F3A02EA67003}"/>
              </a:ext>
            </a:extLst>
          </p:cNvPr>
          <p:cNvSpPr/>
          <p:nvPr/>
        </p:nvSpPr>
        <p:spPr>
          <a:xfrm>
            <a:off x="9466729" y="3200400"/>
            <a:ext cx="6096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A7B85DDE-443C-4DC1-B91B-00831C35424D}"/>
              </a:ext>
            </a:extLst>
          </p:cNvPr>
          <p:cNvSpPr/>
          <p:nvPr/>
        </p:nvSpPr>
        <p:spPr>
          <a:xfrm>
            <a:off x="1649505" y="3245222"/>
            <a:ext cx="6096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8C3DFD6-5EAC-4A28-8C9A-32EBC3FA67C0}"/>
              </a:ext>
            </a:extLst>
          </p:cNvPr>
          <p:cNvCxnSpPr>
            <a:cxnSpLocks/>
          </p:cNvCxnSpPr>
          <p:nvPr/>
        </p:nvCxnSpPr>
        <p:spPr>
          <a:xfrm flipV="1">
            <a:off x="6329082" y="3173505"/>
            <a:ext cx="3442447" cy="806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CD7575-60C7-42BF-B5B6-FACD4F262E3A}"/>
              </a:ext>
            </a:extLst>
          </p:cNvPr>
          <p:cNvCxnSpPr>
            <a:cxnSpLocks/>
          </p:cNvCxnSpPr>
          <p:nvPr/>
        </p:nvCxnSpPr>
        <p:spPr>
          <a:xfrm flipH="1">
            <a:off x="1882587" y="3247463"/>
            <a:ext cx="4392706" cy="13448"/>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C664D68F-BEC4-463D-8BC1-938F80E5CFBF}"/>
              </a:ext>
            </a:extLst>
          </p:cNvPr>
          <p:cNvSpPr/>
          <p:nvPr/>
        </p:nvSpPr>
        <p:spPr>
          <a:xfrm>
            <a:off x="8704727" y="4052047"/>
            <a:ext cx="1721225" cy="7799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صف </a:t>
            </a:r>
            <a:r>
              <a:rPr lang="ar-SA" dirty="0">
                <a:latin typeface="Arial" panose="020B0604020202020204" pitchFamily="34" charset="0"/>
                <a:cs typeface="Arial" panose="020B0604020202020204" pitchFamily="34" charset="0"/>
              </a:rPr>
              <a:t>القشريات</a:t>
            </a:r>
            <a:r>
              <a:rPr lang="ar-SA" dirty="0"/>
              <a:t> </a:t>
            </a:r>
            <a:endParaRPr lang="en-US" dirty="0"/>
          </a:p>
        </p:txBody>
      </p:sp>
      <p:sp>
        <p:nvSpPr>
          <p:cNvPr id="19" name="Rectangle: Rounded Corners 18">
            <a:extLst>
              <a:ext uri="{FF2B5EF4-FFF2-40B4-BE49-F238E27FC236}">
                <a16:creationId xmlns:a16="http://schemas.microsoft.com/office/drawing/2014/main" id="{E5D71649-2890-4270-8DBF-2AA347B06F9F}"/>
              </a:ext>
            </a:extLst>
          </p:cNvPr>
          <p:cNvSpPr/>
          <p:nvPr/>
        </p:nvSpPr>
        <p:spPr>
          <a:xfrm>
            <a:off x="905435" y="4182034"/>
            <a:ext cx="1810871" cy="7799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latin typeface="Arial" panose="020B0604020202020204" pitchFamily="34" charset="0"/>
                <a:cs typeface="Arial" panose="020B0604020202020204" pitchFamily="34" charset="0"/>
              </a:rPr>
              <a:t>صفا محيطية الاقدام ومزدوجة الاقدام</a:t>
            </a:r>
            <a:endParaRPr lang="en-US"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3DE0F6C8-E593-4E52-A87C-147E2C2A9AF3}"/>
              </a:ext>
            </a:extLst>
          </p:cNvPr>
          <p:cNvSpPr/>
          <p:nvPr/>
        </p:nvSpPr>
        <p:spPr>
          <a:xfrm>
            <a:off x="3662083" y="4182034"/>
            <a:ext cx="1600199" cy="7799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latin typeface="Arial" panose="020B0604020202020204" pitchFamily="34" charset="0"/>
                <a:cs typeface="Arial" panose="020B0604020202020204" pitchFamily="34" charset="0"/>
              </a:rPr>
              <a:t>صف الحشرات</a:t>
            </a:r>
            <a:endParaRPr lang="en-US"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16219808-4641-45C9-BF28-DA4A240D888A}"/>
              </a:ext>
            </a:extLst>
          </p:cNvPr>
          <p:cNvSpPr/>
          <p:nvPr/>
        </p:nvSpPr>
        <p:spPr>
          <a:xfrm>
            <a:off x="6450105" y="4052047"/>
            <a:ext cx="1600199" cy="7799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latin typeface="Arial" panose="020B0604020202020204" pitchFamily="34" charset="0"/>
                <a:cs typeface="Arial" panose="020B0604020202020204" pitchFamily="34" charset="0"/>
              </a:rPr>
              <a:t>صف العنكبيات</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D9DE7AC-31E9-4283-AC53-340AF1361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4727" y="5155406"/>
            <a:ext cx="2221919" cy="1056434"/>
          </a:xfrm>
          <a:prstGeom prst="rect">
            <a:avLst/>
          </a:prstGeom>
        </p:spPr>
      </p:pic>
      <p:pic>
        <p:nvPicPr>
          <p:cNvPr id="11" name="Picture 10">
            <a:extLst>
              <a:ext uri="{FF2B5EF4-FFF2-40B4-BE49-F238E27FC236}">
                <a16:creationId xmlns:a16="http://schemas.microsoft.com/office/drawing/2014/main" id="{31AEB3D3-C624-4001-B9DA-B7CE3A92D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5246" y="4970368"/>
            <a:ext cx="1278591" cy="1354837"/>
          </a:xfrm>
          <a:prstGeom prst="rect">
            <a:avLst/>
          </a:prstGeom>
        </p:spPr>
      </p:pic>
      <p:pic>
        <p:nvPicPr>
          <p:cNvPr id="13" name="Picture 12">
            <a:extLst>
              <a:ext uri="{FF2B5EF4-FFF2-40B4-BE49-F238E27FC236}">
                <a16:creationId xmlns:a16="http://schemas.microsoft.com/office/drawing/2014/main" id="{8122DE78-27AE-4612-A6DB-71AE5A8B1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137" y="5123655"/>
            <a:ext cx="1183621" cy="1183621"/>
          </a:xfrm>
          <a:prstGeom prst="rect">
            <a:avLst/>
          </a:prstGeom>
        </p:spPr>
      </p:pic>
      <p:pic>
        <p:nvPicPr>
          <p:cNvPr id="17" name="Picture 16">
            <a:extLst>
              <a:ext uri="{FF2B5EF4-FFF2-40B4-BE49-F238E27FC236}">
                <a16:creationId xmlns:a16="http://schemas.microsoft.com/office/drawing/2014/main" id="{8A719226-C199-4F41-A29F-674B1B49C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5354" y="5260478"/>
            <a:ext cx="1183621" cy="976487"/>
          </a:xfrm>
          <a:prstGeom prst="rect">
            <a:avLst/>
          </a:prstGeom>
        </p:spPr>
      </p:pic>
    </p:spTree>
    <p:extLst>
      <p:ext uri="{BB962C8B-B14F-4D97-AF65-F5344CB8AC3E}">
        <p14:creationId xmlns:p14="http://schemas.microsoft.com/office/powerpoint/2010/main" val="44098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circle(in)">
                                      <p:cBhvr>
                                        <p:cTn id="47" dur="2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circle(in)">
                                      <p:cBhvr>
                                        <p:cTn id="52" dur="20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circle(in)">
                                      <p:cBhvr>
                                        <p:cTn id="57" dur="20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20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circle(in)">
                                      <p:cBhvr>
                                        <p:cTn id="67" dur="20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circle(in)">
                                      <p:cBhvr>
                                        <p:cTn id="72" dur="20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circle(in)">
                                      <p:cBhvr>
                                        <p:cTn id="77" dur="20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circle(in)">
                                      <p:cBhvr>
                                        <p:cTn id="8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8"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7BB2-FA8B-4ADE-A102-DA827F8E3877}"/>
              </a:ext>
            </a:extLst>
          </p:cNvPr>
          <p:cNvSpPr>
            <a:spLocks noGrp="1"/>
          </p:cNvSpPr>
          <p:nvPr>
            <p:ph type="title"/>
          </p:nvPr>
        </p:nvSpPr>
        <p:spPr/>
        <p:txBody>
          <a:bodyPr/>
          <a:lstStyle/>
          <a:p>
            <a:pPr algn="ctr"/>
            <a:r>
              <a:rPr lang="ar-PS" dirty="0"/>
              <a:t>صف </a:t>
            </a:r>
            <a:r>
              <a:rPr lang="ar-PS" dirty="0">
                <a:latin typeface="Arial" panose="020B0604020202020204" pitchFamily="34" charset="0"/>
                <a:cs typeface="Arial" panose="020B0604020202020204" pitchFamily="34" charset="0"/>
              </a:rPr>
              <a:t>القشريات</a:t>
            </a:r>
            <a:endParaRPr lang="en-US"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52D623D1-0468-41D1-821E-A689E934F6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2627" y="3167063"/>
            <a:ext cx="2466975" cy="1847850"/>
          </a:xfrm>
        </p:spPr>
      </p:pic>
      <p:pic>
        <p:nvPicPr>
          <p:cNvPr id="13" name="Picture 12">
            <a:extLst>
              <a:ext uri="{FF2B5EF4-FFF2-40B4-BE49-F238E27FC236}">
                <a16:creationId xmlns:a16="http://schemas.microsoft.com/office/drawing/2014/main" id="{C0B2FF0F-22BC-4840-8DEC-27FC586C4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7771" y="1657304"/>
            <a:ext cx="3105150" cy="1476375"/>
          </a:xfrm>
          <a:prstGeom prst="rect">
            <a:avLst/>
          </a:prstGeom>
        </p:spPr>
      </p:pic>
      <p:pic>
        <p:nvPicPr>
          <p:cNvPr id="15" name="Picture 14">
            <a:extLst>
              <a:ext uri="{FF2B5EF4-FFF2-40B4-BE49-F238E27FC236}">
                <a16:creationId xmlns:a16="http://schemas.microsoft.com/office/drawing/2014/main" id="{6E76770D-1646-4CCF-975D-7FB3F9A192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253" y="1471567"/>
            <a:ext cx="2466975" cy="1847850"/>
          </a:xfrm>
          <a:prstGeom prst="rect">
            <a:avLst/>
          </a:prstGeom>
        </p:spPr>
      </p:pic>
      <p:pic>
        <p:nvPicPr>
          <p:cNvPr id="17" name="Picture 16">
            <a:extLst>
              <a:ext uri="{FF2B5EF4-FFF2-40B4-BE49-F238E27FC236}">
                <a16:creationId xmlns:a16="http://schemas.microsoft.com/office/drawing/2014/main" id="{A5055DF6-1550-4DCF-93A9-AF8F74965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7617" y="5111563"/>
            <a:ext cx="2819400" cy="1619250"/>
          </a:xfrm>
          <a:prstGeom prst="rect">
            <a:avLst/>
          </a:prstGeom>
        </p:spPr>
      </p:pic>
      <p:pic>
        <p:nvPicPr>
          <p:cNvPr id="19" name="Picture 18">
            <a:extLst>
              <a:ext uri="{FF2B5EF4-FFF2-40B4-BE49-F238E27FC236}">
                <a16:creationId xmlns:a16="http://schemas.microsoft.com/office/drawing/2014/main" id="{277DC220-E679-49D9-8C7E-7A9A2EC906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2842" y="5254438"/>
            <a:ext cx="3105150" cy="1476375"/>
          </a:xfrm>
          <a:prstGeom prst="rect">
            <a:avLst/>
          </a:prstGeom>
        </p:spPr>
      </p:pic>
    </p:spTree>
    <p:extLst>
      <p:ext uri="{BB962C8B-B14F-4D97-AF65-F5344CB8AC3E}">
        <p14:creationId xmlns:p14="http://schemas.microsoft.com/office/powerpoint/2010/main" val="127667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57E71-2C04-47AE-A13A-E89A41289AFD}"/>
              </a:ext>
            </a:extLst>
          </p:cNvPr>
          <p:cNvSpPr>
            <a:spLocks noGrp="1"/>
          </p:cNvSpPr>
          <p:nvPr>
            <p:ph type="title"/>
          </p:nvPr>
        </p:nvSpPr>
        <p:spPr>
          <a:xfrm>
            <a:off x="568960" y="609600"/>
            <a:ext cx="8705042" cy="843280"/>
          </a:xfrm>
        </p:spPr>
        <p:txBody>
          <a:bodyPr/>
          <a:lstStyle/>
          <a:p>
            <a:pPr algn="ctr"/>
            <a:r>
              <a:rPr lang="ar-SA" dirty="0">
                <a:latin typeface="Arial" panose="020B0604020202020204" pitchFamily="34" charset="0"/>
                <a:cs typeface="Arial" panose="020B0604020202020204" pitchFamily="34" charset="0"/>
              </a:rPr>
              <a:t>صف</a:t>
            </a:r>
            <a:r>
              <a:rPr lang="ar-SA" dirty="0"/>
              <a:t> </a:t>
            </a:r>
            <a:r>
              <a:rPr lang="ar-SA" dirty="0">
                <a:latin typeface="Arial" panose="020B0604020202020204" pitchFamily="34" charset="0"/>
                <a:cs typeface="Arial" panose="020B0604020202020204" pitchFamily="34" charset="0"/>
              </a:rPr>
              <a:t>القشريات</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2C1168B-CFC5-40E5-AF1F-CD32E27A135E}"/>
              </a:ext>
            </a:extLst>
          </p:cNvPr>
          <p:cNvSpPr>
            <a:spLocks noGrp="1"/>
          </p:cNvSpPr>
          <p:nvPr>
            <p:ph idx="1"/>
          </p:nvPr>
        </p:nvSpPr>
        <p:spPr>
          <a:xfrm>
            <a:off x="677334" y="1452881"/>
            <a:ext cx="9066106" cy="5120640"/>
          </a:xfrm>
        </p:spPr>
        <p:txBody>
          <a:bodyPr>
            <a:noAutofit/>
          </a:bodyPr>
          <a:lstStyle/>
          <a:p>
            <a:pPr marL="0" indent="0" algn="r">
              <a:buNone/>
            </a:pPr>
            <a:r>
              <a:rPr lang="ar-SA" sz="2400" dirty="0">
                <a:latin typeface="Arial" panose="020B0604020202020204" pitchFamily="34" charset="0"/>
                <a:cs typeface="Arial" panose="020B0604020202020204" pitchFamily="34" charset="0"/>
              </a:rPr>
              <a:t>** تضم حوالي 40 الف نوع مثل جمبري وجراد البحر</a:t>
            </a:r>
          </a:p>
          <a:p>
            <a:pPr marL="0" indent="0" algn="r">
              <a:buNone/>
            </a:pPr>
            <a:r>
              <a:rPr lang="ar-SA" sz="2400" dirty="0">
                <a:latin typeface="Arial" panose="020B0604020202020204" pitchFamily="34" charset="0"/>
                <a:cs typeface="Arial" panose="020B0604020202020204" pitchFamily="34" charset="0"/>
              </a:rPr>
              <a:t>** معظمها حيوانات مائية اجسامها مغطى بقشور صلبة وبعضها يعيش على اليابسة مثل قمل الخشب</a:t>
            </a:r>
          </a:p>
          <a:p>
            <a:pPr marL="0" indent="0" algn="r">
              <a:buNone/>
            </a:pPr>
            <a:r>
              <a:rPr lang="ar-SA" sz="2400" dirty="0">
                <a:latin typeface="Arial" panose="020B0604020202020204" pitchFamily="34" charset="0"/>
                <a:cs typeface="Arial" panose="020B0604020202020204" pitchFamily="34" charset="0"/>
              </a:rPr>
              <a:t>**سبب التسمية بهدا الاسم : لان اجسامها مغطاة بقشرة سميكة تحتوي على كربونات الكاليسوم ويختلف سمكها بين نوع واخر</a:t>
            </a:r>
          </a:p>
          <a:p>
            <a:pPr marL="0" indent="0" algn="r">
              <a:buNone/>
            </a:pPr>
            <a:r>
              <a:rPr lang="ar-SA" sz="2400" dirty="0">
                <a:latin typeface="Arial" panose="020B0604020202020204" pitchFamily="34" charset="0"/>
                <a:cs typeface="Arial" panose="020B0604020202020204" pitchFamily="34" charset="0"/>
              </a:rPr>
              <a:t>** الازواج المفصلية :           5 ازواج ارجل مفصلية : تستخدم للحركة </a:t>
            </a:r>
          </a:p>
          <a:p>
            <a:pPr marL="0" indent="0" algn="r">
              <a:buNone/>
            </a:pPr>
            <a:r>
              <a:rPr lang="ar-SA" sz="2400" dirty="0">
                <a:latin typeface="Arial" panose="020B0604020202020204" pitchFamily="34" charset="0"/>
                <a:cs typeface="Arial" panose="020B0604020202020204" pitchFamily="34" charset="0"/>
              </a:rPr>
              <a:t>                                2 زوج  من قرون الاستشعار</a:t>
            </a:r>
          </a:p>
          <a:p>
            <a:pPr marL="0" indent="0" algn="r">
              <a:buNone/>
            </a:pPr>
            <a:r>
              <a:rPr lang="ar-SA" sz="2400" dirty="0">
                <a:latin typeface="Arial" panose="020B0604020202020204" pitchFamily="34" charset="0"/>
                <a:cs typeface="Arial" panose="020B0604020202020204" pitchFamily="34" charset="0"/>
              </a:rPr>
              <a:t>                                 زوج من العيون المركبة </a:t>
            </a:r>
          </a:p>
          <a:p>
            <a:pPr marL="0" indent="0" algn="r">
              <a:buNone/>
            </a:pPr>
            <a:r>
              <a:rPr lang="ar-SA" sz="2400" dirty="0">
                <a:latin typeface="Arial" panose="020B0604020202020204" pitchFamily="34" charset="0"/>
                <a:cs typeface="Arial" panose="020B0604020202020204" pitchFamily="34" charset="0"/>
              </a:rPr>
              <a:t>                                 زوج من الفكوك السفلية وزوح من الفكوك العلوية </a:t>
            </a:r>
          </a:p>
          <a:p>
            <a:pPr marL="0" indent="0" algn="r">
              <a:buNone/>
            </a:pPr>
            <a:r>
              <a:rPr lang="ar-SA" sz="2400" dirty="0">
                <a:latin typeface="Arial" panose="020B0604020202020204" pitchFamily="34" charset="0"/>
                <a:cs typeface="Arial" panose="020B0604020202020204" pitchFamily="34" charset="0"/>
              </a:rPr>
              <a:t>** تقسيم الجسم: راس-صدر، بطن   </a:t>
            </a:r>
            <a:endParaRPr lang="en-US" sz="2400" dirty="0">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B0C2A5AE-B464-40A3-A01F-51BC8183AFE6}"/>
              </a:ext>
            </a:extLst>
          </p:cNvPr>
          <p:cNvCxnSpPr/>
          <p:nvPr/>
        </p:nvCxnSpPr>
        <p:spPr>
          <a:xfrm flipH="1">
            <a:off x="6877422" y="3952240"/>
            <a:ext cx="6275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16855C8-5F8D-410D-8ED4-85033217BB9F}"/>
              </a:ext>
            </a:extLst>
          </p:cNvPr>
          <p:cNvCxnSpPr>
            <a:cxnSpLocks/>
          </p:cNvCxnSpPr>
          <p:nvPr/>
        </p:nvCxnSpPr>
        <p:spPr>
          <a:xfrm flipH="1">
            <a:off x="7087793" y="4962861"/>
            <a:ext cx="4171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F79A145-6F2D-41D3-84C3-998B20CDF75B}"/>
              </a:ext>
            </a:extLst>
          </p:cNvPr>
          <p:cNvCxnSpPr>
            <a:cxnSpLocks/>
          </p:cNvCxnSpPr>
          <p:nvPr/>
        </p:nvCxnSpPr>
        <p:spPr>
          <a:xfrm flipH="1">
            <a:off x="7011892" y="5476240"/>
            <a:ext cx="4930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D91A744-6F19-4AF5-A985-6EC5E363366B}"/>
              </a:ext>
            </a:extLst>
          </p:cNvPr>
          <p:cNvCxnSpPr>
            <a:cxnSpLocks/>
          </p:cNvCxnSpPr>
          <p:nvPr/>
        </p:nvCxnSpPr>
        <p:spPr>
          <a:xfrm flipH="1">
            <a:off x="7077633" y="4425576"/>
            <a:ext cx="4273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5EADC9-67CC-4AB6-B4E6-49740EA73D5A}"/>
              </a:ext>
            </a:extLst>
          </p:cNvPr>
          <p:cNvCxnSpPr>
            <a:cxnSpLocks/>
          </p:cNvCxnSpPr>
          <p:nvPr/>
        </p:nvCxnSpPr>
        <p:spPr>
          <a:xfrm>
            <a:off x="7504952" y="3952240"/>
            <a:ext cx="0" cy="152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53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91BD-E324-4361-999B-2267863EE932}"/>
              </a:ext>
            </a:extLst>
          </p:cNvPr>
          <p:cNvSpPr>
            <a:spLocks noGrp="1"/>
          </p:cNvSpPr>
          <p:nvPr>
            <p:ph type="title"/>
          </p:nvPr>
        </p:nvSpPr>
        <p:spPr/>
        <p:txBody>
          <a:bodyPr/>
          <a:lstStyle/>
          <a:p>
            <a:pPr algn="ctr"/>
            <a:r>
              <a:rPr lang="ar-PS" dirty="0">
                <a:latin typeface="Arial" panose="020B0604020202020204" pitchFamily="34" charset="0"/>
                <a:cs typeface="Arial" panose="020B0604020202020204" pitchFamily="34" charset="0"/>
              </a:rPr>
              <a:t>صف العنكبيات</a:t>
            </a:r>
            <a:endParaRPr lang="en-US"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327975C7-8904-40CB-B8F6-EB3C95C584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5668" y="2828449"/>
            <a:ext cx="2076450" cy="2200275"/>
          </a:xfrm>
        </p:spPr>
      </p:pic>
      <p:pic>
        <p:nvPicPr>
          <p:cNvPr id="7" name="Picture 6">
            <a:extLst>
              <a:ext uri="{FF2B5EF4-FFF2-40B4-BE49-F238E27FC236}">
                <a16:creationId xmlns:a16="http://schemas.microsoft.com/office/drawing/2014/main" id="{519C9BD7-719E-460B-B32B-B7A25C216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793" y="2628900"/>
            <a:ext cx="2867025" cy="1600200"/>
          </a:xfrm>
          <a:prstGeom prst="rect">
            <a:avLst/>
          </a:prstGeom>
        </p:spPr>
      </p:pic>
      <p:pic>
        <p:nvPicPr>
          <p:cNvPr id="9" name="Picture 8">
            <a:extLst>
              <a:ext uri="{FF2B5EF4-FFF2-40B4-BE49-F238E27FC236}">
                <a16:creationId xmlns:a16="http://schemas.microsoft.com/office/drawing/2014/main" id="{048AFB03-7361-4C50-9414-E277178B6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00" y="2490787"/>
            <a:ext cx="2438400" cy="1876425"/>
          </a:xfrm>
          <a:prstGeom prst="rect">
            <a:avLst/>
          </a:prstGeom>
        </p:spPr>
      </p:pic>
    </p:spTree>
    <p:extLst>
      <p:ext uri="{BB962C8B-B14F-4D97-AF65-F5344CB8AC3E}">
        <p14:creationId xmlns:p14="http://schemas.microsoft.com/office/powerpoint/2010/main" val="338692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B44EC-63B3-43B0-B028-F91DB3515B8B}"/>
              </a:ext>
            </a:extLst>
          </p:cNvPr>
          <p:cNvSpPr>
            <a:spLocks noGrp="1"/>
          </p:cNvSpPr>
          <p:nvPr>
            <p:ph type="title"/>
          </p:nvPr>
        </p:nvSpPr>
        <p:spPr/>
        <p:txBody>
          <a:bodyPr/>
          <a:lstStyle/>
          <a:p>
            <a:pPr algn="ctr"/>
            <a:r>
              <a:rPr lang="ar-PS" dirty="0"/>
              <a:t>صف العنكبيات</a:t>
            </a:r>
            <a:endParaRPr lang="en-US" dirty="0"/>
          </a:p>
        </p:txBody>
      </p:sp>
      <p:sp>
        <p:nvSpPr>
          <p:cNvPr id="3" name="Content Placeholder 2">
            <a:extLst>
              <a:ext uri="{FF2B5EF4-FFF2-40B4-BE49-F238E27FC236}">
                <a16:creationId xmlns:a16="http://schemas.microsoft.com/office/drawing/2014/main" id="{44158701-1EE5-4861-95E9-13E9CAF5CE93}"/>
              </a:ext>
            </a:extLst>
          </p:cNvPr>
          <p:cNvSpPr>
            <a:spLocks noGrp="1"/>
          </p:cNvSpPr>
          <p:nvPr>
            <p:ph idx="1"/>
          </p:nvPr>
        </p:nvSpPr>
        <p:spPr>
          <a:xfrm>
            <a:off x="838200" y="1326776"/>
            <a:ext cx="10515600" cy="4850187"/>
          </a:xfrm>
        </p:spPr>
        <p:txBody>
          <a:bodyPr>
            <a:normAutofit/>
          </a:bodyPr>
          <a:lstStyle/>
          <a:p>
            <a:pPr marL="0" indent="0" algn="r">
              <a:buNone/>
            </a:pPr>
            <a:r>
              <a:rPr lang="ar-SA" sz="2000" dirty="0">
                <a:latin typeface="Arial" panose="020B0604020202020204" pitchFamily="34" charset="0"/>
                <a:cs typeface="Arial" panose="020B0604020202020204" pitchFamily="34" charset="0"/>
              </a:rPr>
              <a:t>** </a:t>
            </a:r>
            <a:r>
              <a:rPr lang="ar-PS" sz="2000" dirty="0">
                <a:latin typeface="Arial" panose="020B0604020202020204" pitchFamily="34" charset="0"/>
                <a:cs typeface="Arial" panose="020B0604020202020204" pitchFamily="34" charset="0"/>
              </a:rPr>
              <a:t>تنتشر معظم افراد هذا الصف على اليابسة ويوجد </a:t>
            </a:r>
            <a:r>
              <a:rPr lang="ar-SA" sz="2000" dirty="0">
                <a:latin typeface="Arial" panose="020B0604020202020204" pitchFamily="34" charset="0"/>
                <a:cs typeface="Arial" panose="020B0604020202020204" pitchFamily="34" charset="0"/>
              </a:rPr>
              <a:t>ب</a:t>
            </a:r>
            <a:r>
              <a:rPr lang="ar-PS" sz="2000" dirty="0">
                <a:latin typeface="Arial" panose="020B0604020202020204" pitchFamily="34" charset="0"/>
                <a:cs typeface="Arial" panose="020B0604020202020204" pitchFamily="34" charset="0"/>
              </a:rPr>
              <a:t>عضها قي الماء </a:t>
            </a:r>
          </a:p>
          <a:p>
            <a:pPr marL="0" indent="0" algn="r">
              <a:buNone/>
            </a:pPr>
            <a:r>
              <a:rPr lang="ar-PS" sz="2000" dirty="0">
                <a:latin typeface="Arial" panose="020B0604020202020204" pitchFamily="34" charset="0"/>
                <a:cs typeface="Arial" panose="020B0604020202020204" pitchFamily="34" charset="0"/>
              </a:rPr>
              <a:t>  </a:t>
            </a:r>
            <a:r>
              <a:rPr lang="ar-SA" sz="2000" dirty="0">
                <a:latin typeface="Arial" panose="020B0604020202020204" pitchFamily="34" charset="0"/>
                <a:cs typeface="Arial" panose="020B0604020202020204" pitchFamily="34" charset="0"/>
              </a:rPr>
              <a:t>** </a:t>
            </a:r>
            <a:r>
              <a:rPr lang="ar-PS" sz="2000" dirty="0">
                <a:latin typeface="Arial" panose="020B0604020202020204" pitchFamily="34" charset="0"/>
                <a:cs typeface="Arial" panose="020B0604020202020204" pitchFamily="34" charset="0"/>
              </a:rPr>
              <a:t>قد </a:t>
            </a:r>
            <a:r>
              <a:rPr lang="ar-SA" sz="2000" dirty="0">
                <a:latin typeface="Arial" panose="020B0604020202020204" pitchFamily="34" charset="0"/>
                <a:cs typeface="Arial" panose="020B0604020202020204" pitchFamily="34" charset="0"/>
              </a:rPr>
              <a:t>ت</a:t>
            </a:r>
            <a:r>
              <a:rPr lang="ar-PS" sz="2000" dirty="0">
                <a:latin typeface="Arial" panose="020B0604020202020204" pitchFamily="34" charset="0"/>
                <a:cs typeface="Arial" panose="020B0604020202020204" pitchFamily="34" charset="0"/>
              </a:rPr>
              <a:t>كون سامة للانسان مثل العقرب وبعض العناكب  ، او تنقل الامراض للانسان من خلال امتصاصها للدم وبعضها تتطفل على احسام الكائمات الحية اوفيها مثل العث</a:t>
            </a:r>
            <a:endParaRPr lang="ar-SA" sz="2000" dirty="0">
              <a:latin typeface="Arial" panose="020B0604020202020204" pitchFamily="34" charset="0"/>
              <a:cs typeface="Arial" panose="020B0604020202020204" pitchFamily="34" charset="0"/>
            </a:endParaRPr>
          </a:p>
          <a:p>
            <a:pPr marL="0" indent="0" algn="r">
              <a:buNone/>
            </a:pPr>
            <a:r>
              <a:rPr lang="ar-SA" sz="2000" dirty="0">
                <a:latin typeface="Arial" panose="020B0604020202020204" pitchFamily="34" charset="0"/>
                <a:cs typeface="Arial" panose="020B0604020202020204" pitchFamily="34" charset="0"/>
              </a:rPr>
              <a:t>**تقسيم الجسم : راس – صدر، بطن </a:t>
            </a:r>
          </a:p>
          <a:p>
            <a:pPr marL="0" indent="0" algn="ctr">
              <a:buNone/>
            </a:pPr>
            <a:r>
              <a:rPr lang="ar-SA" sz="2000" dirty="0">
                <a:latin typeface="Arial" panose="020B0604020202020204" pitchFamily="34" charset="0"/>
                <a:cs typeface="Arial" panose="020B0604020202020204" pitchFamily="34" charset="0"/>
              </a:rPr>
              <a:t>** الزوائد : منطقة الراس- صدرية : 4 ازواج للمشي وفي بعض الاجناس 5 ازواج للمشي </a:t>
            </a:r>
          </a:p>
          <a:p>
            <a:pPr marL="0" indent="0" algn="ctr">
              <a:buNone/>
            </a:pPr>
            <a:r>
              <a:rPr lang="ar-SA" sz="2000" dirty="0">
                <a:latin typeface="Arial" panose="020B0604020202020204" pitchFamily="34" charset="0"/>
                <a:cs typeface="Arial" panose="020B0604020202020204" pitchFamily="34" charset="0"/>
              </a:rPr>
              <a:t>الزوج الاول تحور الى اجزاء فكية كلابات او انياب </a:t>
            </a:r>
          </a:p>
          <a:p>
            <a:pPr marL="0" indent="0" algn="ctr">
              <a:buNone/>
            </a:pPr>
            <a:r>
              <a:rPr lang="ar-SA" sz="2000" dirty="0">
                <a:latin typeface="Arial" panose="020B0604020202020204" pitchFamily="34" charset="0"/>
                <a:cs typeface="Arial" panose="020B0604020202020204" pitchFamily="34" charset="0"/>
              </a:rPr>
              <a:t>اهميتها : تمزيق الفريسة</a:t>
            </a:r>
          </a:p>
          <a:p>
            <a:pPr marL="0" indent="0" algn="ctr">
              <a:buNone/>
            </a:pPr>
            <a:r>
              <a:rPr lang="ar-SA" sz="2000" dirty="0">
                <a:latin typeface="Arial" panose="020B0604020202020204" pitchFamily="34" charset="0"/>
                <a:cs typeface="Arial" panose="020B0604020202020204" pitchFamily="34" charset="0"/>
              </a:rPr>
              <a:t>الزوج الثاني تحور الى لوامس قدمية تستخدم في الاحساس والامساك بالفريسة يكون على شكل كماشة كما في العقرب</a:t>
            </a:r>
          </a:p>
          <a:p>
            <a:pPr marL="0" indent="0" algn="ctr">
              <a:buNone/>
            </a:pPr>
            <a:r>
              <a:rPr lang="ar-SA" sz="2000" dirty="0">
                <a:latin typeface="Arial" panose="020B0604020202020204" pitchFamily="34" charset="0"/>
                <a:cs typeface="Arial" panose="020B0604020202020204" pitchFamily="34" charset="0"/>
              </a:rPr>
              <a:t>كلابات العنكبوت مزودة بغدد سمية لمهاجمة الفريسة التي تقوم بتقطيعها بوساطة الكلابات </a:t>
            </a:r>
          </a:p>
          <a:p>
            <a:pPr marL="0" indent="0" algn="r">
              <a:buNone/>
            </a:pPr>
            <a:r>
              <a:rPr lang="ar-SA" sz="2000" dirty="0">
                <a:latin typeface="Arial" panose="020B0604020202020204" pitchFamily="34" charset="0"/>
                <a:cs typeface="Arial" panose="020B0604020202020204" pitchFamily="34" charset="0"/>
              </a:rPr>
              <a:t>** الاعين : بسيطة       قرون الاستشعار : يخلو منها </a:t>
            </a:r>
          </a:p>
          <a:p>
            <a:pPr marL="0" indent="0" algn="r">
              <a:buNone/>
            </a:pPr>
            <a:r>
              <a:rPr lang="ar-SA" sz="2000" dirty="0">
                <a:latin typeface="Arial" panose="020B0604020202020204" pitchFamily="34" charset="0"/>
                <a:cs typeface="Arial" panose="020B0604020202020204" pitchFamily="34" charset="0"/>
              </a:rPr>
              <a:t>** العناكب مفترسة لكثير من الحشرات  الضارة لانسان والزراعه وبذلك تشكل مكافحة حيوية للحشرات</a:t>
            </a:r>
          </a:p>
          <a:p>
            <a:pPr marL="0" indent="0" algn="r">
              <a:buNone/>
            </a:pPr>
            <a:endParaRPr lang="ar-SA" dirty="0"/>
          </a:p>
        </p:txBody>
      </p:sp>
    </p:spTree>
    <p:extLst>
      <p:ext uri="{BB962C8B-B14F-4D97-AF65-F5344CB8AC3E}">
        <p14:creationId xmlns:p14="http://schemas.microsoft.com/office/powerpoint/2010/main" val="142883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55B97-6E8D-456A-B24C-7F8BA7707F20}"/>
              </a:ext>
            </a:extLst>
          </p:cNvPr>
          <p:cNvSpPr>
            <a:spLocks noGrp="1"/>
          </p:cNvSpPr>
          <p:nvPr>
            <p:ph type="title"/>
          </p:nvPr>
        </p:nvSpPr>
        <p:spPr/>
        <p:txBody>
          <a:bodyPr/>
          <a:lstStyle/>
          <a:p>
            <a:pPr algn="ctr"/>
            <a:r>
              <a:rPr lang="ar-SA" dirty="0"/>
              <a:t>الاعجاز العلمي في بيت العنكبوت</a:t>
            </a:r>
            <a:endParaRPr lang="en-US" dirty="0"/>
          </a:p>
        </p:txBody>
      </p:sp>
      <p:pic>
        <p:nvPicPr>
          <p:cNvPr id="4" name="لماذا بيت العنكبوت هو اوهن البيوت؟ الاعجاز القرآني">
            <a:hlinkClick r:id="" action="ppaction://media"/>
            <a:extLst>
              <a:ext uri="{FF2B5EF4-FFF2-40B4-BE49-F238E27FC236}">
                <a16:creationId xmlns:a16="http://schemas.microsoft.com/office/drawing/2014/main" id="{3072DD7E-D3A9-4E7F-941E-451B5948D17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2249" y="1382446"/>
            <a:ext cx="10600855" cy="5336406"/>
          </a:xfrm>
        </p:spPr>
      </p:pic>
    </p:spTree>
    <p:extLst>
      <p:ext uri="{BB962C8B-B14F-4D97-AF65-F5344CB8AC3E}">
        <p14:creationId xmlns:p14="http://schemas.microsoft.com/office/powerpoint/2010/main" val="271716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1212-7DA3-42F5-8A81-1CD15E3986CF}"/>
              </a:ext>
            </a:extLst>
          </p:cNvPr>
          <p:cNvSpPr>
            <a:spLocks noGrp="1"/>
          </p:cNvSpPr>
          <p:nvPr>
            <p:ph type="title"/>
          </p:nvPr>
        </p:nvSpPr>
        <p:spPr/>
        <p:txBody>
          <a:bodyPr/>
          <a:lstStyle/>
          <a:p>
            <a:pPr algn="ctr"/>
            <a:r>
              <a:rPr lang="ar-SA" dirty="0">
                <a:latin typeface="Arial" panose="020B0604020202020204" pitchFamily="34" charset="0"/>
                <a:cs typeface="Arial" panose="020B0604020202020204" pitchFamily="34" charset="0"/>
              </a:rPr>
              <a:t>صف</a:t>
            </a:r>
            <a:r>
              <a:rPr lang="ar-SA" dirty="0"/>
              <a:t> </a:t>
            </a:r>
            <a:r>
              <a:rPr lang="ar-SA" sz="4000" dirty="0">
                <a:latin typeface="Arial" panose="020B0604020202020204" pitchFamily="34" charset="0"/>
                <a:cs typeface="Arial" panose="020B0604020202020204" pitchFamily="34" charset="0"/>
              </a:rPr>
              <a:t>الحشرات</a:t>
            </a:r>
            <a:r>
              <a:rPr lang="ar-SA" dirty="0"/>
              <a:t> </a:t>
            </a:r>
            <a:endParaRPr lang="en-US" dirty="0"/>
          </a:p>
        </p:txBody>
      </p:sp>
      <p:sp>
        <p:nvSpPr>
          <p:cNvPr id="3" name="Content Placeholder 2">
            <a:extLst>
              <a:ext uri="{FF2B5EF4-FFF2-40B4-BE49-F238E27FC236}">
                <a16:creationId xmlns:a16="http://schemas.microsoft.com/office/drawing/2014/main" id="{2EDF7D0C-5B7E-4736-B641-0830381CC5AE}"/>
              </a:ext>
            </a:extLst>
          </p:cNvPr>
          <p:cNvSpPr>
            <a:spLocks noGrp="1"/>
          </p:cNvSpPr>
          <p:nvPr>
            <p:ph idx="1"/>
          </p:nvPr>
        </p:nvSpPr>
        <p:spPr/>
        <p:txBody>
          <a:bodyPr>
            <a:noAutofit/>
          </a:bodyPr>
          <a:lstStyle/>
          <a:p>
            <a:pPr marL="0" indent="0" algn="r">
              <a:buNone/>
            </a:pPr>
            <a:r>
              <a:rPr lang="ar-SA" sz="2800" dirty="0">
                <a:latin typeface="Arial" panose="020B0604020202020204" pitchFamily="34" charset="0"/>
                <a:cs typeface="Arial" panose="020B0604020202020204" pitchFamily="34" charset="0"/>
              </a:rPr>
              <a:t>** اكثر الجيوانات تنوعا وانتشارا ، ويتواجد اكثر من مليون نوع ، وتنتشر في البيئات المحتلفة مثل النربة والبيئات المائية العذبة والمالحة والغابات والصحاري وقمم الجبال والمناطق الجبلية  (علل )</a:t>
            </a:r>
          </a:p>
          <a:p>
            <a:pPr marL="0" indent="0" algn="r">
              <a:buNone/>
            </a:pPr>
            <a:r>
              <a:rPr lang="ar-SA" sz="2800" dirty="0">
                <a:latin typeface="Arial" panose="020B0604020202020204" pitchFamily="34" charset="0"/>
                <a:cs typeface="Arial" panose="020B0604020202020204" pitchFamily="34" charset="0"/>
              </a:rPr>
              <a:t>بسبب امتلاكها خصائص تركيبة وسلوكية تساعدها على العيش في البيئات المختلفة</a:t>
            </a:r>
          </a:p>
          <a:p>
            <a:pPr marL="0" indent="0" algn="r">
              <a:buNone/>
            </a:pPr>
            <a:r>
              <a:rPr lang="ar-SA" sz="2800" dirty="0">
                <a:latin typeface="Arial" panose="020B0604020202020204" pitchFamily="34" charset="0"/>
                <a:cs typeface="Arial" panose="020B0604020202020204" pitchFamily="34" charset="0"/>
              </a:rPr>
              <a:t>** تقسيم الجسم : راس ،صدر، بطن</a:t>
            </a:r>
          </a:p>
          <a:p>
            <a:pPr marL="0" indent="0" algn="r">
              <a:buNone/>
            </a:pPr>
            <a:r>
              <a:rPr lang="ar-SA" sz="2800" dirty="0">
                <a:latin typeface="Arial" panose="020B0604020202020204" pitchFamily="34" charset="0"/>
                <a:cs typeface="Arial" panose="020B0604020202020204" pitchFamily="34" charset="0"/>
              </a:rPr>
              <a:t> ** وهي اللافقاريات الوحيدة القادرة على الطيران لان معظمها يمتلك زوجين من الاحنجة</a:t>
            </a:r>
          </a:p>
        </p:txBody>
      </p:sp>
    </p:spTree>
    <p:extLst>
      <p:ext uri="{BB962C8B-B14F-4D97-AF65-F5344CB8AC3E}">
        <p14:creationId xmlns:p14="http://schemas.microsoft.com/office/powerpoint/2010/main" val="178001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379D35-2799-4859-8816-479F84FEE680}"/>
              </a:ext>
            </a:extLst>
          </p:cNvPr>
          <p:cNvSpPr>
            <a:spLocks noGrp="1"/>
          </p:cNvSpPr>
          <p:nvPr>
            <p:ph idx="1"/>
          </p:nvPr>
        </p:nvSpPr>
        <p:spPr>
          <a:xfrm>
            <a:off x="259977" y="197224"/>
            <a:ext cx="11645152" cy="6499411"/>
          </a:xfrm>
        </p:spPr>
        <p:txBody>
          <a:bodyPr/>
          <a:lstStyle/>
          <a:p>
            <a:pPr marL="0" indent="0" algn="r">
              <a:buNone/>
            </a:pPr>
            <a:r>
              <a:rPr lang="ar-SA" sz="3600" dirty="0">
                <a:latin typeface="Arial" panose="020B0604020202020204" pitchFamily="34" charset="0"/>
                <a:cs typeface="Arial" panose="020B0604020202020204" pitchFamily="34" charset="0"/>
              </a:rPr>
              <a:t>** الزوائد : 1- الراس : - زوج واحد من العيون المركبة</a:t>
            </a:r>
          </a:p>
          <a:p>
            <a:pPr marL="0" indent="0" algn="r">
              <a:buNone/>
            </a:pPr>
            <a:r>
              <a:rPr lang="ar-SA" sz="3600" dirty="0">
                <a:latin typeface="Arial" panose="020B0604020202020204" pitchFamily="34" charset="0"/>
                <a:cs typeface="Arial" panose="020B0604020202020204" pitchFamily="34" charset="0"/>
              </a:rPr>
              <a:t>                             - زوج واحد من قرون الاستشعار</a:t>
            </a:r>
          </a:p>
          <a:p>
            <a:pPr marL="0" indent="0" algn="r">
              <a:buNone/>
            </a:pPr>
            <a:r>
              <a:rPr lang="ar-SA" sz="3600" dirty="0">
                <a:latin typeface="Arial" panose="020B0604020202020204" pitchFamily="34" charset="0"/>
                <a:cs typeface="Arial" panose="020B0604020202020204" pitchFamily="34" charset="0"/>
              </a:rPr>
              <a:t>                             - اجزاء فمية متحورة لتناسب طريقة تغذية الحشرة فمثلا فم الجندب يتكون من زوج من الفكوك السفلية وزوج من الفكوك العلوية بما يبناسب مع قضم النبات</a:t>
            </a:r>
          </a:p>
          <a:p>
            <a:pPr marL="0" indent="0" algn="r">
              <a:buNone/>
            </a:pPr>
            <a:r>
              <a:rPr lang="ar-SA" sz="3600" dirty="0">
                <a:latin typeface="Arial" panose="020B0604020202020204" pitchFamily="34" charset="0"/>
                <a:cs typeface="Arial" panose="020B0604020202020204" pitchFamily="34" charset="0"/>
              </a:rPr>
              <a:t>               2- الصدر: 3 ازواج ارجل ،قد تحمل القطعة الصدرية زوجين من الاجنحة</a:t>
            </a:r>
          </a:p>
          <a:p>
            <a:pPr marL="0" indent="0" algn="r">
              <a:buNone/>
            </a:pPr>
            <a:r>
              <a:rPr lang="ar-SA" sz="3600" dirty="0">
                <a:latin typeface="Arial" panose="020B0604020202020204" pitchFamily="34" charset="0"/>
                <a:cs typeface="Arial" panose="020B0604020202020204" pitchFamily="34" charset="0"/>
              </a:rPr>
              <a:t>                3- البطن: يخلو من الارجل والاجنحة</a:t>
            </a:r>
          </a:p>
          <a:p>
            <a:pPr marL="0" indent="0" algn="r">
              <a:buNone/>
            </a:pPr>
            <a:r>
              <a:rPr lang="ar-SA" dirty="0"/>
              <a:t>   </a:t>
            </a:r>
            <a:endParaRPr lang="en-US" dirty="0"/>
          </a:p>
        </p:txBody>
      </p:sp>
    </p:spTree>
    <p:extLst>
      <p:ext uri="{BB962C8B-B14F-4D97-AF65-F5344CB8AC3E}">
        <p14:creationId xmlns:p14="http://schemas.microsoft.com/office/powerpoint/2010/main" val="258248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D7B0-4F1C-481B-B53C-A4AC53C1DD23}"/>
              </a:ext>
            </a:extLst>
          </p:cNvPr>
          <p:cNvSpPr>
            <a:spLocks noGrp="1"/>
          </p:cNvSpPr>
          <p:nvPr>
            <p:ph type="title"/>
          </p:nvPr>
        </p:nvSpPr>
        <p:spPr/>
        <p:txBody>
          <a:bodyPr>
            <a:normAutofit/>
          </a:bodyPr>
          <a:lstStyle/>
          <a:p>
            <a:pPr algn="ctr"/>
            <a:r>
              <a:rPr lang="ar-SA" sz="4400" dirty="0">
                <a:latin typeface="Arial" panose="020B0604020202020204" pitchFamily="34" charset="0"/>
                <a:cs typeface="Arial" panose="020B0604020202020204" pitchFamily="34" charset="0"/>
              </a:rPr>
              <a:t>التحول عند الحشرات</a:t>
            </a:r>
            <a:endParaRPr lang="en-US" sz="4400"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676404C0-1BDE-4FE3-A4DF-C9B6B41F26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3185" y="2192711"/>
            <a:ext cx="8943431" cy="3867429"/>
          </a:xfrm>
        </p:spPr>
      </p:pic>
    </p:spTree>
    <p:extLst>
      <p:ext uri="{BB962C8B-B14F-4D97-AF65-F5344CB8AC3E}">
        <p14:creationId xmlns:p14="http://schemas.microsoft.com/office/powerpoint/2010/main" val="183744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4C61-EED4-4BD0-AAB2-B439ACE12FC7}"/>
              </a:ext>
            </a:extLst>
          </p:cNvPr>
          <p:cNvSpPr>
            <a:spLocks noGrp="1"/>
          </p:cNvSpPr>
          <p:nvPr>
            <p:ph type="title"/>
          </p:nvPr>
        </p:nvSpPr>
        <p:spPr/>
        <p:txBody>
          <a:bodyPr/>
          <a:lstStyle/>
          <a:p>
            <a:pPr algn="ctr"/>
            <a:r>
              <a:rPr lang="ar-SA" dirty="0">
                <a:latin typeface="Arial" panose="020B0604020202020204" pitchFamily="34" charset="0"/>
                <a:cs typeface="Arial" panose="020B0604020202020204" pitchFamily="34" charset="0"/>
              </a:rPr>
              <a:t>التحول  عند الحشرات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5A77F25-676E-41AF-9BAE-1DF01658EB5C}"/>
              </a:ext>
            </a:extLst>
          </p:cNvPr>
          <p:cNvSpPr>
            <a:spLocks noGrp="1"/>
          </p:cNvSpPr>
          <p:nvPr>
            <p:ph idx="1"/>
          </p:nvPr>
        </p:nvSpPr>
        <p:spPr>
          <a:xfrm>
            <a:off x="838200" y="1317812"/>
            <a:ext cx="10376647" cy="4859151"/>
          </a:xfrm>
        </p:spPr>
        <p:txBody>
          <a:bodyPr/>
          <a:lstStyle/>
          <a:p>
            <a:pPr marL="0" indent="0" algn="r">
              <a:buNone/>
            </a:pPr>
            <a:r>
              <a:rPr lang="ar-SA" sz="2400" dirty="0">
                <a:latin typeface="Arial" panose="020B0604020202020204" pitchFamily="34" charset="0"/>
                <a:cs typeface="Arial" panose="020B0604020202020204" pitchFamily="34" charset="0"/>
              </a:rPr>
              <a:t>تعريفه: انتقال الحيوان من طور الى طور اخر حتى يصل الى الطور البالغ</a:t>
            </a:r>
          </a:p>
          <a:p>
            <a:pPr marL="0" indent="0" algn="r">
              <a:buNone/>
            </a:pPr>
            <a:r>
              <a:rPr lang="ar-SA" sz="2400" dirty="0">
                <a:latin typeface="Arial" panose="020B0604020202020204" pitchFamily="34" charset="0"/>
                <a:cs typeface="Arial" panose="020B0604020202020204" pitchFamily="34" charset="0"/>
              </a:rPr>
              <a:t>انواعه:</a:t>
            </a:r>
          </a:p>
          <a:p>
            <a:pPr marL="0" indent="0" algn="r">
              <a:buNone/>
            </a:pPr>
            <a:r>
              <a:rPr lang="ar-SA" dirty="0"/>
              <a:t> </a:t>
            </a:r>
            <a:endParaRPr lang="en-US" dirty="0"/>
          </a:p>
        </p:txBody>
      </p:sp>
      <p:graphicFrame>
        <p:nvGraphicFramePr>
          <p:cNvPr id="4" name="Table 4">
            <a:extLst>
              <a:ext uri="{FF2B5EF4-FFF2-40B4-BE49-F238E27FC236}">
                <a16:creationId xmlns:a16="http://schemas.microsoft.com/office/drawing/2014/main" id="{6B93F872-F6DF-4367-A0E2-61DE2F01464D}"/>
              </a:ext>
            </a:extLst>
          </p:cNvPr>
          <p:cNvGraphicFramePr>
            <a:graphicFrameLocks noGrp="1"/>
          </p:cNvGraphicFramePr>
          <p:nvPr>
            <p:extLst>
              <p:ext uri="{D42A27DB-BD31-4B8C-83A1-F6EECF244321}">
                <p14:modId xmlns:p14="http://schemas.microsoft.com/office/powerpoint/2010/main" val="2075069842"/>
              </p:ext>
            </p:extLst>
          </p:nvPr>
        </p:nvGraphicFramePr>
        <p:xfrm>
          <a:off x="1281954" y="2598271"/>
          <a:ext cx="9362140" cy="3178686"/>
        </p:xfrm>
        <a:graphic>
          <a:graphicData uri="http://schemas.openxmlformats.org/drawingml/2006/table">
            <a:tbl>
              <a:tblPr firstRow="1" bandRow="1">
                <a:tableStyleId>{5C22544A-7EE6-4342-B048-85BDC9FD1C3A}</a:tableStyleId>
              </a:tblPr>
              <a:tblGrid>
                <a:gridCol w="3729317">
                  <a:extLst>
                    <a:ext uri="{9D8B030D-6E8A-4147-A177-3AD203B41FA5}">
                      <a16:colId xmlns:a16="http://schemas.microsoft.com/office/drawing/2014/main" val="757381637"/>
                    </a:ext>
                  </a:extLst>
                </a:gridCol>
                <a:gridCol w="3977240">
                  <a:extLst>
                    <a:ext uri="{9D8B030D-6E8A-4147-A177-3AD203B41FA5}">
                      <a16:colId xmlns:a16="http://schemas.microsoft.com/office/drawing/2014/main" val="2884162138"/>
                    </a:ext>
                  </a:extLst>
                </a:gridCol>
                <a:gridCol w="1655583">
                  <a:extLst>
                    <a:ext uri="{9D8B030D-6E8A-4147-A177-3AD203B41FA5}">
                      <a16:colId xmlns:a16="http://schemas.microsoft.com/office/drawing/2014/main" val="3924050336"/>
                    </a:ext>
                  </a:extLst>
                </a:gridCol>
              </a:tblGrid>
              <a:tr h="720663">
                <a:tc>
                  <a:txBody>
                    <a:bodyPr/>
                    <a:lstStyle/>
                    <a:p>
                      <a:pPr algn="ctr"/>
                      <a:r>
                        <a:rPr lang="ar-SA" dirty="0">
                          <a:latin typeface="Arial" panose="020B0604020202020204" pitchFamily="34" charset="0"/>
                          <a:cs typeface="Arial" panose="020B0604020202020204" pitchFamily="34" charset="0"/>
                        </a:rPr>
                        <a:t>التحول الغير كامل </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التحول الكامل </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وجه المقارنة </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48840278"/>
                  </a:ext>
                </a:extLst>
              </a:tr>
              <a:tr h="720663">
                <a:tc>
                  <a:txBody>
                    <a:bodyPr/>
                    <a:lstStyle/>
                    <a:p>
                      <a:pPr algn="r"/>
                      <a:r>
                        <a:rPr lang="ar-SA" dirty="0">
                          <a:latin typeface="Arial" panose="020B0604020202020204" pitchFamily="34" charset="0"/>
                          <a:cs typeface="Arial" panose="020B0604020202020204" pitchFamily="34" charset="0"/>
                        </a:rPr>
                        <a:t>حيث تفقس البيضة عن حشرة تشبه الابوين تسمى حورية وتكون صغيرة الحجم غير ناضحة جنسيا وعديمة الاجنحة ويمرالحيوان بعد ذلك بانسلاخات عدة بصبح فيها اكثر حجما واقرب شبها بابويه حتى يصل حجم البلوغ </a:t>
                      </a:r>
                      <a:endParaRPr lang="en-US" dirty="0">
                        <a:latin typeface="Arial" panose="020B0604020202020204" pitchFamily="34" charset="0"/>
                        <a:cs typeface="Arial" panose="020B0604020202020204" pitchFamily="34" charset="0"/>
                      </a:endParaRPr>
                    </a:p>
                  </a:txBody>
                  <a:tcPr/>
                </a:tc>
                <a:tc>
                  <a:txBody>
                    <a:bodyPr/>
                    <a:lstStyle/>
                    <a:p>
                      <a:pPr algn="r"/>
                      <a:r>
                        <a:rPr lang="ar-SA" dirty="0">
                          <a:latin typeface="Arial" panose="020B0604020202020204" pitchFamily="34" charset="0"/>
                          <a:cs typeface="Arial" panose="020B0604020202020204" pitchFamily="34" charset="0"/>
                        </a:rPr>
                        <a:t>حيث تفقس البيضة عن يرقة تختلف تماما عن والديها في التركيب والشكل والسلوك وتشبه الدودة وتاكل اليرقة بنهم وتنمو وتنسلح عدة مرات ثم تحيط نفسها بشرنقة من افرازتها ثم تمر بطور سكون يعرف بالعذراء ثم تتحول الى حشرة بالغة تخرج من الشرنقة</a:t>
                      </a:r>
                      <a:endParaRPr lang="en-US" dirty="0">
                        <a:latin typeface="Arial" panose="020B0604020202020204" pitchFamily="34" charset="0"/>
                        <a:cs typeface="Arial" panose="020B0604020202020204" pitchFamily="34" charset="0"/>
                      </a:endParaRPr>
                    </a:p>
                  </a:txBody>
                  <a:tcPr/>
                </a:tc>
                <a:tc>
                  <a:txBody>
                    <a:bodyPr/>
                    <a:lstStyle/>
                    <a:p>
                      <a:pPr algn="r"/>
                      <a:r>
                        <a:rPr lang="ar-SA" dirty="0">
                          <a:latin typeface="Arial" panose="020B0604020202020204" pitchFamily="34" charset="0"/>
                          <a:cs typeface="Arial" panose="020B0604020202020204" pitchFamily="34" charset="0"/>
                        </a:rPr>
                        <a:t>التعريف</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8812625"/>
                  </a:ext>
                </a:extLst>
              </a:tr>
              <a:tr h="720663">
                <a:tc>
                  <a:txBody>
                    <a:bodyPr/>
                    <a:lstStyle/>
                    <a:p>
                      <a:pPr algn="r"/>
                      <a:r>
                        <a:rPr lang="ar-SA" dirty="0">
                          <a:latin typeface="Arial" panose="020B0604020202020204" pitchFamily="34" charset="0"/>
                          <a:cs typeface="Arial" panose="020B0604020202020204" pitchFamily="34" charset="0"/>
                        </a:rPr>
                        <a:t>الجنادب والصراصيروالجراد</a:t>
                      </a:r>
                      <a:endParaRPr lang="en-US" dirty="0">
                        <a:latin typeface="Arial" panose="020B0604020202020204" pitchFamily="34" charset="0"/>
                        <a:cs typeface="Arial" panose="020B0604020202020204" pitchFamily="34" charset="0"/>
                      </a:endParaRPr>
                    </a:p>
                  </a:txBody>
                  <a:tcPr/>
                </a:tc>
                <a:tc>
                  <a:txBody>
                    <a:bodyPr/>
                    <a:lstStyle/>
                    <a:p>
                      <a:pPr algn="r"/>
                      <a:r>
                        <a:rPr lang="ar-SA" dirty="0">
                          <a:latin typeface="Arial" panose="020B0604020202020204" pitchFamily="34" charset="0"/>
                          <a:cs typeface="Arial" panose="020B0604020202020204" pitchFamily="34" charset="0"/>
                        </a:rPr>
                        <a:t>الفراش والذباب</a:t>
                      </a:r>
                      <a:endParaRPr lang="en-US" dirty="0">
                        <a:latin typeface="Arial" panose="020B0604020202020204" pitchFamily="34" charset="0"/>
                        <a:cs typeface="Arial" panose="020B0604020202020204" pitchFamily="34" charset="0"/>
                      </a:endParaRPr>
                    </a:p>
                  </a:txBody>
                  <a:tcPr/>
                </a:tc>
                <a:tc>
                  <a:txBody>
                    <a:bodyPr/>
                    <a:lstStyle/>
                    <a:p>
                      <a:pPr algn="r"/>
                      <a:r>
                        <a:rPr lang="ar-SA" dirty="0">
                          <a:latin typeface="Arial" panose="020B0604020202020204" pitchFamily="34" charset="0"/>
                          <a:cs typeface="Arial" panose="020B0604020202020204" pitchFamily="34" charset="0"/>
                        </a:rPr>
                        <a:t>المثال</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83373266"/>
                  </a:ext>
                </a:extLst>
              </a:tr>
            </a:tbl>
          </a:graphicData>
        </a:graphic>
      </p:graphicFrame>
    </p:spTree>
    <p:extLst>
      <p:ext uri="{BB962C8B-B14F-4D97-AF65-F5344CB8AC3E}">
        <p14:creationId xmlns:p14="http://schemas.microsoft.com/office/powerpoint/2010/main" val="346414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87D49-27FD-4D5C-BA53-C4D9175F65EA}"/>
              </a:ext>
            </a:extLst>
          </p:cNvPr>
          <p:cNvSpPr>
            <a:spLocks noGrp="1"/>
          </p:cNvSpPr>
          <p:nvPr>
            <p:ph type="title"/>
          </p:nvPr>
        </p:nvSpPr>
        <p:spPr>
          <a:xfrm>
            <a:off x="934720" y="416560"/>
            <a:ext cx="8339282" cy="603913"/>
          </a:xfrm>
        </p:spPr>
        <p:txBody>
          <a:bodyPr>
            <a:normAutofit fontScale="90000"/>
          </a:bodyPr>
          <a:lstStyle/>
          <a:p>
            <a:pPr algn="ctr"/>
            <a:r>
              <a:rPr lang="ar-SA" dirty="0">
                <a:latin typeface="Arial" panose="020B0604020202020204" pitchFamily="34" charset="0"/>
                <a:cs typeface="Arial" panose="020B0604020202020204" pitchFamily="34" charset="0"/>
              </a:rPr>
              <a:t>قبيلة المفصليات:</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BC43B1F-013B-41B5-87A5-CE013AAF94F6}"/>
              </a:ext>
            </a:extLst>
          </p:cNvPr>
          <p:cNvSpPr>
            <a:spLocks noGrp="1"/>
          </p:cNvSpPr>
          <p:nvPr>
            <p:ph idx="1"/>
          </p:nvPr>
        </p:nvSpPr>
        <p:spPr>
          <a:xfrm>
            <a:off x="833718" y="1317813"/>
            <a:ext cx="8440284" cy="4723550"/>
          </a:xfrm>
        </p:spPr>
        <p:txBody>
          <a:bodyPr/>
          <a:lstStyle/>
          <a:p>
            <a:pPr marL="0" indent="0" algn="r">
              <a:buNone/>
            </a:pPr>
            <a:r>
              <a:rPr lang="ar-SA" dirty="0">
                <a:latin typeface="Arial" panose="020B0604020202020204" pitchFamily="34" charset="0"/>
                <a:cs typeface="Arial" panose="020B0604020202020204" pitchFamily="34" charset="0"/>
              </a:rPr>
              <a:t>** التعريف : لغة :المفصليات تعني الاقدام</a:t>
            </a:r>
          </a:p>
          <a:p>
            <a:pPr marL="0" indent="0" algn="r">
              <a:buNone/>
            </a:pPr>
            <a:r>
              <a:rPr lang="ar-SA" dirty="0">
                <a:latin typeface="Arial" panose="020B0604020202020204" pitchFamily="34" charset="0"/>
                <a:cs typeface="Arial" panose="020B0604020202020204" pitchFamily="34" charset="0"/>
              </a:rPr>
              <a:t>                 اصطلاحا : هي كائنات لا فقارية اجسامها مقسمة الى قطع وتمتلك هيكلا خارجيا صلبا متمفصلا وزوائد مفصلية</a:t>
            </a:r>
          </a:p>
          <a:p>
            <a:pPr marL="0" indent="0" algn="r">
              <a:buNone/>
            </a:pPr>
            <a:r>
              <a:rPr lang="ar-SA" dirty="0">
                <a:latin typeface="Arial" panose="020B0604020202020204" pitchFamily="34" charset="0"/>
                <a:cs typeface="Arial" panose="020B0604020202020204" pitchFamily="34" charset="0"/>
              </a:rPr>
              <a:t>** تعد اكبر قبائل الكائنات الحية تنوعا حيث تشكل 70-85% من انواع الحيوانات المعروفة وتوجد في كل مكان</a:t>
            </a:r>
          </a:p>
          <a:p>
            <a:pPr marL="0" indent="0" algn="r">
              <a:buNone/>
            </a:pPr>
            <a:endParaRPr lang="en-US" dirty="0"/>
          </a:p>
        </p:txBody>
      </p:sp>
      <p:pic>
        <p:nvPicPr>
          <p:cNvPr id="5" name="Picture 4">
            <a:extLst>
              <a:ext uri="{FF2B5EF4-FFF2-40B4-BE49-F238E27FC236}">
                <a16:creationId xmlns:a16="http://schemas.microsoft.com/office/drawing/2014/main" id="{8400D968-3631-46CF-B370-C1312A21A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41" y="3155540"/>
            <a:ext cx="5298140" cy="2781523"/>
          </a:xfrm>
          <a:prstGeom prst="rect">
            <a:avLst/>
          </a:prstGeom>
        </p:spPr>
      </p:pic>
    </p:spTree>
    <p:extLst>
      <p:ext uri="{BB962C8B-B14F-4D97-AF65-F5344CB8AC3E}">
        <p14:creationId xmlns:p14="http://schemas.microsoft.com/office/powerpoint/2010/main" val="9278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76F9-BC92-4282-ADF1-20D65103801E}"/>
              </a:ext>
            </a:extLst>
          </p:cNvPr>
          <p:cNvSpPr>
            <a:spLocks noGrp="1"/>
          </p:cNvSpPr>
          <p:nvPr>
            <p:ph type="title"/>
          </p:nvPr>
        </p:nvSpPr>
        <p:spPr/>
        <p:txBody>
          <a:bodyPr/>
          <a:lstStyle/>
          <a:p>
            <a:pPr algn="ctr"/>
            <a:r>
              <a:rPr lang="ar-SA" dirty="0">
                <a:latin typeface="Arial" panose="020B0604020202020204" pitchFamily="34" charset="0"/>
                <a:cs typeface="Arial" panose="020B0604020202020204" pitchFamily="34" charset="0"/>
              </a:rPr>
              <a:t>التحول عند الحشرات</a:t>
            </a:r>
            <a:endParaRPr lang="en-US" dirty="0">
              <a:latin typeface="Arial" panose="020B0604020202020204" pitchFamily="34" charset="0"/>
              <a:cs typeface="Arial" panose="020B0604020202020204" pitchFamily="34" charset="0"/>
            </a:endParaRPr>
          </a:p>
        </p:txBody>
      </p:sp>
      <p:pic>
        <p:nvPicPr>
          <p:cNvPr id="4" name="videoplayback">
            <a:hlinkClick r:id="" action="ppaction://media"/>
            <a:extLst>
              <a:ext uri="{FF2B5EF4-FFF2-40B4-BE49-F238E27FC236}">
                <a16:creationId xmlns:a16="http://schemas.microsoft.com/office/drawing/2014/main" id="{75BF8544-E995-42FB-999F-1B6397DB8EA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6288" y="1508125"/>
            <a:ext cx="9650896" cy="5349875"/>
          </a:xfrm>
        </p:spPr>
      </p:pic>
    </p:spTree>
    <p:extLst>
      <p:ext uri="{BB962C8B-B14F-4D97-AF65-F5344CB8AC3E}">
        <p14:creationId xmlns:p14="http://schemas.microsoft.com/office/powerpoint/2010/main" val="279939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5A796-E36E-4A66-844C-969F91D7629D}"/>
              </a:ext>
            </a:extLst>
          </p:cNvPr>
          <p:cNvSpPr>
            <a:spLocks noGrp="1"/>
          </p:cNvSpPr>
          <p:nvPr>
            <p:ph type="title"/>
          </p:nvPr>
        </p:nvSpPr>
        <p:spPr/>
        <p:txBody>
          <a:bodyPr/>
          <a:lstStyle/>
          <a:p>
            <a:pPr algn="ctr"/>
            <a:r>
              <a:rPr lang="ar-SA" dirty="0">
                <a:latin typeface="Arial" panose="020B0604020202020204" pitchFamily="34" charset="0"/>
                <a:cs typeface="Arial" panose="020B0604020202020204" pitchFamily="34" charset="0"/>
              </a:rPr>
              <a:t>مجتمع النحل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1B0BA12-4C6E-4976-AE8D-EC7FFE1619E2}"/>
              </a:ext>
            </a:extLst>
          </p:cNvPr>
          <p:cNvSpPr>
            <a:spLocks noGrp="1"/>
          </p:cNvSpPr>
          <p:nvPr>
            <p:ph idx="1"/>
          </p:nvPr>
        </p:nvSpPr>
        <p:spPr>
          <a:xfrm>
            <a:off x="673848" y="1690688"/>
            <a:ext cx="10515600" cy="4351338"/>
          </a:xfrm>
        </p:spPr>
        <p:txBody>
          <a:bodyPr/>
          <a:lstStyle/>
          <a:p>
            <a:pPr marL="0" indent="0" algn="r">
              <a:buNone/>
            </a:pPr>
            <a:r>
              <a:rPr lang="ar-SA" dirty="0">
                <a:latin typeface="Arial" panose="020B0604020202020204" pitchFamily="34" charset="0"/>
                <a:cs typeface="Arial" panose="020B0604020202020204" pitchFamily="34" charset="0"/>
              </a:rPr>
              <a:t>** مجتمع يتصف بالتنظيم العالي والتراتيب المتناهية في الالتوام بالواحبات المنوطة بكل منها </a:t>
            </a:r>
          </a:p>
          <a:p>
            <a:pPr marL="0" indent="0" algn="r">
              <a:buNone/>
            </a:pPr>
            <a:r>
              <a:rPr lang="ar-SA" dirty="0">
                <a:latin typeface="Arial" panose="020B0604020202020204" pitchFamily="34" charset="0"/>
                <a:cs typeface="Arial" panose="020B0604020202020204" pitchFamily="34" charset="0"/>
              </a:rPr>
              <a:t>** يعد من اكثر المجتمعات نشاطا : اذ يعمل افراده كافة دون كلل او ملل </a:t>
            </a:r>
          </a:p>
          <a:p>
            <a:pPr marL="0" indent="0" algn="r">
              <a:buNone/>
            </a:pPr>
            <a:r>
              <a:rPr lang="ar-SA" dirty="0">
                <a:latin typeface="Arial" panose="020B0604020202020204" pitchFamily="34" charset="0"/>
                <a:cs typeface="Arial" panose="020B0604020202020204" pitchFamily="34" charset="0"/>
              </a:rPr>
              <a:t>تتكون خلية النحل من :</a:t>
            </a:r>
          </a:p>
          <a:p>
            <a:pPr marL="0" indent="0" algn="r">
              <a:buNone/>
            </a:pPr>
            <a:r>
              <a:rPr lang="ar-SA" dirty="0">
                <a:latin typeface="Arial" panose="020B0604020202020204" pitchFamily="34" charset="0"/>
                <a:cs typeface="Arial" panose="020B0604020202020204" pitchFamily="34" charset="0"/>
              </a:rPr>
              <a:t>1- الملكة </a:t>
            </a:r>
          </a:p>
          <a:p>
            <a:pPr marL="0" indent="0" algn="r">
              <a:buNone/>
            </a:pPr>
            <a:r>
              <a:rPr lang="ar-SA" dirty="0">
                <a:latin typeface="Arial" panose="020B0604020202020204" pitchFamily="34" charset="0"/>
                <a:cs typeface="Arial" panose="020B0604020202020204" pitchFamily="34" charset="0"/>
              </a:rPr>
              <a:t>2- الشغالات </a:t>
            </a:r>
          </a:p>
          <a:p>
            <a:pPr marL="0" indent="0" algn="r">
              <a:buNone/>
            </a:pPr>
            <a:r>
              <a:rPr lang="ar-SA" dirty="0">
                <a:latin typeface="Arial" panose="020B0604020202020204" pitchFamily="34" charset="0"/>
                <a:cs typeface="Arial" panose="020B0604020202020204" pitchFamily="34" charset="0"/>
              </a:rPr>
              <a:t>3- الذكور </a:t>
            </a:r>
          </a:p>
          <a:p>
            <a:pPr marL="0" indent="0" algn="r">
              <a:buNone/>
            </a:pPr>
            <a:endParaRPr lang="ar-SA" dirty="0"/>
          </a:p>
        </p:txBody>
      </p:sp>
      <p:pic>
        <p:nvPicPr>
          <p:cNvPr id="5" name="Picture 4">
            <a:extLst>
              <a:ext uri="{FF2B5EF4-FFF2-40B4-BE49-F238E27FC236}">
                <a16:creationId xmlns:a16="http://schemas.microsoft.com/office/drawing/2014/main" id="{2DC090DF-4329-4D7B-9DA3-DE67888CD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946" y="3429000"/>
            <a:ext cx="3256302" cy="2803772"/>
          </a:xfrm>
          <a:prstGeom prst="rect">
            <a:avLst/>
          </a:prstGeom>
        </p:spPr>
      </p:pic>
    </p:spTree>
    <p:extLst>
      <p:ext uri="{BB962C8B-B14F-4D97-AF65-F5344CB8AC3E}">
        <p14:creationId xmlns:p14="http://schemas.microsoft.com/office/powerpoint/2010/main" val="344231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heel(1)">
                                      <p:cBhvr>
                                        <p:cTn id="4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78E2-CCC1-433B-BB25-6B21D749C41A}"/>
              </a:ext>
            </a:extLst>
          </p:cNvPr>
          <p:cNvSpPr>
            <a:spLocks noGrp="1"/>
          </p:cNvSpPr>
          <p:nvPr>
            <p:ph type="title"/>
          </p:nvPr>
        </p:nvSpPr>
        <p:spPr>
          <a:xfrm>
            <a:off x="1024217" y="0"/>
            <a:ext cx="10143565" cy="513416"/>
          </a:xfrm>
        </p:spPr>
        <p:txBody>
          <a:bodyPr>
            <a:normAutofit fontScale="90000"/>
          </a:bodyPr>
          <a:lstStyle/>
          <a:p>
            <a:pPr algn="ctr"/>
            <a:r>
              <a:rPr lang="ar-SA" dirty="0">
                <a:latin typeface="Arial" panose="020B0604020202020204" pitchFamily="34" charset="0"/>
                <a:cs typeface="Arial" panose="020B0604020202020204" pitchFamily="34" charset="0"/>
              </a:rPr>
              <a:t>افراد مجتمع النحل</a:t>
            </a:r>
            <a:endParaRPr lang="en-US" dirty="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273A83F7-6210-4E46-9B11-38C01115B2F1}"/>
              </a:ext>
            </a:extLst>
          </p:cNvPr>
          <p:cNvGraphicFramePr>
            <a:graphicFrameLocks noGrp="1"/>
          </p:cNvGraphicFramePr>
          <p:nvPr>
            <p:extLst>
              <p:ext uri="{D42A27DB-BD31-4B8C-83A1-F6EECF244321}">
                <p14:modId xmlns:p14="http://schemas.microsoft.com/office/powerpoint/2010/main" val="3125603798"/>
              </p:ext>
            </p:extLst>
          </p:nvPr>
        </p:nvGraphicFramePr>
        <p:xfrm>
          <a:off x="407503" y="546652"/>
          <a:ext cx="11020257" cy="6017144"/>
        </p:xfrm>
        <a:graphic>
          <a:graphicData uri="http://schemas.openxmlformats.org/drawingml/2006/table">
            <a:tbl>
              <a:tblPr firstRow="1" bandRow="1">
                <a:tableStyleId>{5C22544A-7EE6-4342-B048-85BDC9FD1C3A}</a:tableStyleId>
              </a:tblPr>
              <a:tblGrid>
                <a:gridCol w="4817889">
                  <a:extLst>
                    <a:ext uri="{9D8B030D-6E8A-4147-A177-3AD203B41FA5}">
                      <a16:colId xmlns:a16="http://schemas.microsoft.com/office/drawing/2014/main" val="1786716394"/>
                    </a:ext>
                  </a:extLst>
                </a:gridCol>
                <a:gridCol w="2098143">
                  <a:extLst>
                    <a:ext uri="{9D8B030D-6E8A-4147-A177-3AD203B41FA5}">
                      <a16:colId xmlns:a16="http://schemas.microsoft.com/office/drawing/2014/main" val="2606087112"/>
                    </a:ext>
                  </a:extLst>
                </a:gridCol>
                <a:gridCol w="2306888">
                  <a:extLst>
                    <a:ext uri="{9D8B030D-6E8A-4147-A177-3AD203B41FA5}">
                      <a16:colId xmlns:a16="http://schemas.microsoft.com/office/drawing/2014/main" val="1042204331"/>
                    </a:ext>
                  </a:extLst>
                </a:gridCol>
                <a:gridCol w="1797337">
                  <a:extLst>
                    <a:ext uri="{9D8B030D-6E8A-4147-A177-3AD203B41FA5}">
                      <a16:colId xmlns:a16="http://schemas.microsoft.com/office/drawing/2014/main" val="3634333479"/>
                    </a:ext>
                  </a:extLst>
                </a:gridCol>
              </a:tblGrid>
              <a:tr h="496957">
                <a:tc>
                  <a:txBody>
                    <a:bodyPr/>
                    <a:lstStyle/>
                    <a:p>
                      <a:pPr algn="ctr"/>
                      <a:r>
                        <a:rPr lang="ar-SA" dirty="0">
                          <a:latin typeface="Arial" panose="020B0604020202020204" pitchFamily="34" charset="0"/>
                          <a:cs typeface="Arial" panose="020B0604020202020204" pitchFamily="34" charset="0"/>
                        </a:rPr>
                        <a:t>الوظيفة</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مدة الحياة</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العدد</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مجتمع الخلية</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2501765"/>
                  </a:ext>
                </a:extLst>
              </a:tr>
              <a:tr h="1602645">
                <a:tc>
                  <a:txBody>
                    <a:bodyPr/>
                    <a:lstStyle/>
                    <a:p>
                      <a:pPr algn="r"/>
                      <a:r>
                        <a:rPr lang="ar-SA" dirty="0">
                          <a:latin typeface="Arial" panose="020B0604020202020204" pitchFamily="34" charset="0"/>
                          <a:cs typeface="Arial" panose="020B0604020202020204" pitchFamily="34" charset="0"/>
                        </a:rPr>
                        <a:t>هي المسؤولة عن وضع البيوض ما يحافظ على عدد افراد النحل في الخلية وتكاثرها حيث تضع ما يويدج عن الف بيضة في اليوم </a:t>
                      </a:r>
                    </a:p>
                    <a:p>
                      <a:pPr algn="r"/>
                      <a:r>
                        <a:rPr lang="ar-SA" dirty="0">
                          <a:latin typeface="Arial" panose="020B0604020202020204" pitchFamily="34" charset="0"/>
                          <a:cs typeface="Arial" panose="020B0604020202020204" pitchFamily="34" charset="0"/>
                        </a:rPr>
                        <a:t>تضع نوعين من البيوض: </a:t>
                      </a:r>
                    </a:p>
                    <a:p>
                      <a:pPr algn="r"/>
                      <a:r>
                        <a:rPr lang="ar-SA" dirty="0">
                          <a:latin typeface="Arial" panose="020B0604020202020204" pitchFamily="34" charset="0"/>
                          <a:cs typeface="Arial" panose="020B0604020202020204" pitchFamily="34" charset="0"/>
                        </a:rPr>
                        <a:t>1- بيوض مخصبة: تكون اناث تنمو لتكون شغالات اذا ما تمت تغذيتها بالعسل او ملكات اذا تمت تغذيتها بغذاء الملكة</a:t>
                      </a:r>
                    </a:p>
                    <a:p>
                      <a:pPr algn="r"/>
                      <a:r>
                        <a:rPr lang="ar-SA" dirty="0">
                          <a:latin typeface="Arial" panose="020B0604020202020204" pitchFamily="34" charset="0"/>
                          <a:cs typeface="Arial" panose="020B0604020202020204" pitchFamily="34" charset="0"/>
                        </a:rPr>
                        <a:t>2- بيوض غير مخصبة تنمو لتكون ذكورا</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3-5 سنوات</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الملكة </a:t>
                      </a:r>
                    </a:p>
                    <a:p>
                      <a:pPr algn="ctr"/>
                      <a:r>
                        <a:rPr lang="ar-SA" dirty="0">
                          <a:latin typeface="Arial" panose="020B0604020202020204" pitchFamily="34" charset="0"/>
                          <a:cs typeface="Arial" panose="020B0604020202020204" pitchFamily="34" charset="0"/>
                        </a:rPr>
                        <a:t>(32كرموسوم )</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62880822"/>
                  </a:ext>
                </a:extLst>
              </a:tr>
              <a:tr h="1222507">
                <a:tc>
                  <a:txBody>
                    <a:bodyPr/>
                    <a:lstStyle/>
                    <a:p>
                      <a:pPr algn="r"/>
                      <a:r>
                        <a:rPr lang="ar-SA" dirty="0">
                          <a:latin typeface="Arial" panose="020B0604020202020204" pitchFamily="34" charset="0"/>
                          <a:cs typeface="Arial" panose="020B0604020202020204" pitchFamily="34" charset="0"/>
                        </a:rPr>
                        <a:t>1- حراس : يعملون على خماية الخلية</a:t>
                      </a:r>
                    </a:p>
                    <a:p>
                      <a:pPr algn="r"/>
                      <a:r>
                        <a:rPr lang="ar-SA" dirty="0">
                          <a:latin typeface="Arial" panose="020B0604020202020204" pitchFamily="34" charset="0"/>
                          <a:cs typeface="Arial" panose="020B0604020202020204" pitchFamily="34" charset="0"/>
                        </a:rPr>
                        <a:t>2- ما يرعى الخلية من نظافة ورعاية صغار النحل </a:t>
                      </a:r>
                    </a:p>
                    <a:p>
                      <a:pPr algn="r"/>
                      <a:r>
                        <a:rPr lang="ar-SA" dirty="0">
                          <a:latin typeface="Arial" panose="020B0604020202020204" pitchFamily="34" charset="0"/>
                          <a:cs typeface="Arial" panose="020B0604020202020204" pitchFamily="34" charset="0"/>
                        </a:rPr>
                        <a:t>3- الوصيفات : مرافقات الملكة</a:t>
                      </a:r>
                    </a:p>
                    <a:p>
                      <a:pPr algn="r"/>
                      <a:r>
                        <a:rPr lang="ar-SA" dirty="0">
                          <a:latin typeface="Arial" panose="020B0604020202020204" pitchFamily="34" charset="0"/>
                          <a:cs typeface="Arial" panose="020B0604020202020204" pitchFamily="34" charset="0"/>
                        </a:rPr>
                        <a:t>4- العدد الاكبر مسؤول على جمع الرحيق وتصنيع العسل</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تعيش حوالي 4 اشهر</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عدة الاف</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الشغالات </a:t>
                      </a:r>
                    </a:p>
                    <a:p>
                      <a:pPr algn="ctr"/>
                      <a:r>
                        <a:rPr lang="ar-SA" dirty="0">
                          <a:latin typeface="Arial" panose="020B0604020202020204" pitchFamily="34" charset="0"/>
                          <a:cs typeface="Arial" panose="020B0604020202020204" pitchFamily="34" charset="0"/>
                        </a:rPr>
                        <a:t>(32كرموسوم)</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88876677"/>
                  </a:ext>
                </a:extLst>
              </a:tr>
              <a:tr h="2108744">
                <a:tc>
                  <a:txBody>
                    <a:bodyPr/>
                    <a:lstStyle/>
                    <a:p>
                      <a:pPr algn="r"/>
                      <a:r>
                        <a:rPr lang="ar-SA" dirty="0">
                          <a:latin typeface="Arial" panose="020B0604020202020204" pitchFamily="34" charset="0"/>
                          <a:cs typeface="Arial" panose="020B0604020202020204" pitchFamily="34" charset="0"/>
                        </a:rPr>
                        <a:t>تلقيح الملكة</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تعيش بضعة اسابيع وتموت مباشرة بعد تلقيح الملكة او تقتل جوعا من الشغالات في حال عدم حاجة الملكة للتلقيح اذ تعد عبئا على الخلية بسبب استهلاكها كميات كبيرة من العسل</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بضع مئات في فترات معينة مثل موسم التطريد وحاجة الملكة للتلقيح </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الذكور</a:t>
                      </a:r>
                    </a:p>
                    <a:p>
                      <a:pPr algn="ctr"/>
                      <a:r>
                        <a:rPr lang="ar-SA" dirty="0">
                          <a:latin typeface="Arial" panose="020B0604020202020204" pitchFamily="34" charset="0"/>
                          <a:cs typeface="Arial" panose="020B0604020202020204" pitchFamily="34" charset="0"/>
                        </a:rPr>
                        <a:t>(16 كرموسوم )</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75704487"/>
                  </a:ext>
                </a:extLst>
              </a:tr>
            </a:tbl>
          </a:graphicData>
        </a:graphic>
      </p:graphicFrame>
    </p:spTree>
    <p:extLst>
      <p:ext uri="{BB962C8B-B14F-4D97-AF65-F5344CB8AC3E}">
        <p14:creationId xmlns:p14="http://schemas.microsoft.com/office/powerpoint/2010/main" val="406125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DC325-3557-4574-840B-FCCBEB7C1802}"/>
              </a:ext>
            </a:extLst>
          </p:cNvPr>
          <p:cNvSpPr>
            <a:spLocks noGrp="1"/>
          </p:cNvSpPr>
          <p:nvPr>
            <p:ph type="title"/>
          </p:nvPr>
        </p:nvSpPr>
        <p:spPr>
          <a:xfrm>
            <a:off x="748454" y="525555"/>
            <a:ext cx="8596668" cy="1320800"/>
          </a:xfrm>
        </p:spPr>
        <p:txBody>
          <a:bodyPr/>
          <a:lstStyle/>
          <a:p>
            <a:pPr algn="ctr"/>
            <a:r>
              <a:rPr lang="ar-SA" dirty="0">
                <a:latin typeface="Arial" panose="020B0604020202020204" pitchFamily="34" charset="0"/>
                <a:cs typeface="Arial" panose="020B0604020202020204" pitchFamily="34" charset="0"/>
              </a:rPr>
              <a:t>اهم المواد التي تنتجها النحل </a:t>
            </a:r>
            <a:endParaRPr lang="en-US" dirty="0">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F3ABC9B5-05E4-43D3-B90C-6CF0143ED8DB}"/>
              </a:ext>
            </a:extLst>
          </p:cNvPr>
          <p:cNvGraphicFramePr>
            <a:graphicFrameLocks noGrp="1"/>
          </p:cNvGraphicFramePr>
          <p:nvPr>
            <p:ph idx="1"/>
            <p:extLst>
              <p:ext uri="{D42A27DB-BD31-4B8C-83A1-F6EECF244321}">
                <p14:modId xmlns:p14="http://schemas.microsoft.com/office/powerpoint/2010/main" val="2097318762"/>
              </p:ext>
            </p:extLst>
          </p:nvPr>
        </p:nvGraphicFramePr>
        <p:xfrm>
          <a:off x="3854824" y="1846355"/>
          <a:ext cx="7498976" cy="3264125"/>
        </p:xfrm>
        <a:graphic>
          <a:graphicData uri="http://schemas.openxmlformats.org/drawingml/2006/table">
            <a:tbl>
              <a:tblPr firstRow="1" bandRow="1">
                <a:tableStyleId>{5C22544A-7EE6-4342-B048-85BDC9FD1C3A}</a:tableStyleId>
              </a:tblPr>
              <a:tblGrid>
                <a:gridCol w="5437237">
                  <a:extLst>
                    <a:ext uri="{9D8B030D-6E8A-4147-A177-3AD203B41FA5}">
                      <a16:colId xmlns:a16="http://schemas.microsoft.com/office/drawing/2014/main" val="1787454731"/>
                    </a:ext>
                  </a:extLst>
                </a:gridCol>
                <a:gridCol w="2061739">
                  <a:extLst>
                    <a:ext uri="{9D8B030D-6E8A-4147-A177-3AD203B41FA5}">
                      <a16:colId xmlns:a16="http://schemas.microsoft.com/office/drawing/2014/main" val="25432273"/>
                    </a:ext>
                  </a:extLst>
                </a:gridCol>
              </a:tblGrid>
              <a:tr h="861164">
                <a:tc>
                  <a:txBody>
                    <a:bodyPr/>
                    <a:lstStyle/>
                    <a:p>
                      <a:pPr algn="ctr"/>
                      <a:endParaRPr lang="ar-SA" dirty="0">
                        <a:latin typeface="Arial" panose="020B0604020202020204" pitchFamily="34" charset="0"/>
                        <a:cs typeface="Arial" panose="020B0604020202020204" pitchFamily="34" charset="0"/>
                      </a:endParaRPr>
                    </a:p>
                    <a:p>
                      <a:pPr algn="ctr"/>
                      <a:r>
                        <a:rPr lang="ar-SA" dirty="0">
                          <a:latin typeface="Arial" panose="020B0604020202020204" pitchFamily="34" charset="0"/>
                          <a:cs typeface="Arial" panose="020B0604020202020204" pitchFamily="34" charset="0"/>
                        </a:rPr>
                        <a:t>الاهمية</a:t>
                      </a:r>
                      <a:endParaRPr lang="en-US" dirty="0">
                        <a:latin typeface="Arial" panose="020B0604020202020204" pitchFamily="34" charset="0"/>
                        <a:cs typeface="Arial" panose="020B0604020202020204" pitchFamily="34" charset="0"/>
                      </a:endParaRPr>
                    </a:p>
                  </a:txBody>
                  <a:tcPr/>
                </a:tc>
                <a:tc>
                  <a:txBody>
                    <a:bodyPr/>
                    <a:lstStyle/>
                    <a:p>
                      <a:pPr algn="ctr"/>
                      <a:endParaRPr lang="ar-SA" dirty="0">
                        <a:latin typeface="Arial" panose="020B0604020202020204" pitchFamily="34" charset="0"/>
                        <a:cs typeface="Arial" panose="020B0604020202020204" pitchFamily="34" charset="0"/>
                      </a:endParaRPr>
                    </a:p>
                    <a:p>
                      <a:pPr algn="ctr"/>
                      <a:r>
                        <a:rPr lang="ar-SA" dirty="0">
                          <a:latin typeface="Arial" panose="020B0604020202020204" pitchFamily="34" charset="0"/>
                          <a:cs typeface="Arial" panose="020B0604020202020204" pitchFamily="34" charset="0"/>
                        </a:rPr>
                        <a:t>المادة </a:t>
                      </a:r>
                    </a:p>
                    <a:p>
                      <a:pPr algn="ct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92317722"/>
                  </a:ext>
                </a:extLst>
              </a:tr>
              <a:tr h="788835">
                <a:tc>
                  <a:txBody>
                    <a:bodyPr/>
                    <a:lstStyle/>
                    <a:p>
                      <a:pPr algn="ctr"/>
                      <a:r>
                        <a:rPr lang="ar-SA" dirty="0">
                          <a:latin typeface="Arial" panose="020B0604020202020204" pitchFamily="34" charset="0"/>
                          <a:cs typeface="Arial" panose="020B0604020202020204" pitchFamily="34" charset="0"/>
                        </a:rPr>
                        <a:t>يستخدمه النحل كغذاء والانسان يستخدمه كغذاء وعلاجا لكثير من المشاكل الصحية</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العسل</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8654895"/>
                  </a:ext>
                </a:extLst>
              </a:tr>
              <a:tr h="788835">
                <a:tc>
                  <a:txBody>
                    <a:bodyPr/>
                    <a:lstStyle/>
                    <a:p>
                      <a:pPr algn="ctr"/>
                      <a:r>
                        <a:rPr lang="ar-SA" dirty="0">
                          <a:latin typeface="Arial" panose="020B0604020202020204" pitchFamily="34" charset="0"/>
                          <a:cs typeface="Arial" panose="020B0604020202020204" pitchFamily="34" charset="0"/>
                        </a:rPr>
                        <a:t>يستخدمه النحل مكانا لتنمية صغاره وتخزين العسل وحبوب اللقاح </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الشمع </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29578925"/>
                  </a:ext>
                </a:extLst>
              </a:tr>
              <a:tr h="772055">
                <a:tc>
                  <a:txBody>
                    <a:bodyPr/>
                    <a:lstStyle/>
                    <a:p>
                      <a:pPr algn="ctr"/>
                      <a:r>
                        <a:rPr lang="ar-SA" dirty="0">
                          <a:latin typeface="Arial" panose="020B0604020202020204" pitchFamily="34" charset="0"/>
                          <a:cs typeface="Arial" panose="020B0604020202020204" pitchFamily="34" charset="0"/>
                        </a:rPr>
                        <a:t>يستخدمه النحل في لصق الاقراص الشمعية ببعضها وسد الشقوق في الخلية وتضييق  مدخل الخلية عند الحاجة</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البروبوليس (عكبر)</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627458"/>
                  </a:ext>
                </a:extLst>
              </a:tr>
            </a:tbl>
          </a:graphicData>
        </a:graphic>
      </p:graphicFrame>
      <p:pic>
        <p:nvPicPr>
          <p:cNvPr id="5" name="Picture 4">
            <a:extLst>
              <a:ext uri="{FF2B5EF4-FFF2-40B4-BE49-F238E27FC236}">
                <a16:creationId xmlns:a16="http://schemas.microsoft.com/office/drawing/2014/main" id="{AE269793-0A17-4AC7-9CB2-250298C15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096" y="3526959"/>
            <a:ext cx="3105150" cy="2965916"/>
          </a:xfrm>
          <a:prstGeom prst="rect">
            <a:avLst/>
          </a:prstGeom>
        </p:spPr>
      </p:pic>
    </p:spTree>
    <p:extLst>
      <p:ext uri="{BB962C8B-B14F-4D97-AF65-F5344CB8AC3E}">
        <p14:creationId xmlns:p14="http://schemas.microsoft.com/office/powerpoint/2010/main" val="184557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1FCF1-D799-4156-9C1B-D4553D71C8E3}"/>
              </a:ext>
            </a:extLst>
          </p:cNvPr>
          <p:cNvSpPr>
            <a:spLocks noGrp="1"/>
          </p:cNvSpPr>
          <p:nvPr>
            <p:ph type="title"/>
          </p:nvPr>
        </p:nvSpPr>
        <p:spPr>
          <a:xfrm>
            <a:off x="1604682" y="365126"/>
            <a:ext cx="9749118" cy="531346"/>
          </a:xfrm>
        </p:spPr>
        <p:txBody>
          <a:bodyPr>
            <a:normAutofit fontScale="90000"/>
          </a:bodyPr>
          <a:lstStyle/>
          <a:p>
            <a:pPr algn="ctr"/>
            <a:r>
              <a:rPr lang="ar-SA" dirty="0">
                <a:latin typeface="Arial" panose="020B0604020202020204" pitchFamily="34" charset="0"/>
                <a:cs typeface="Arial" panose="020B0604020202020204" pitchFamily="34" charset="0"/>
              </a:rPr>
              <a:t>صفا محيطية الاقدام ومزدوجة الاقدام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8E514BD-E9D6-4378-8B55-8F2BAE83B9EA}"/>
              </a:ext>
            </a:extLst>
          </p:cNvPr>
          <p:cNvSpPr>
            <a:spLocks noGrp="1"/>
          </p:cNvSpPr>
          <p:nvPr>
            <p:ph idx="1"/>
          </p:nvPr>
        </p:nvSpPr>
        <p:spPr>
          <a:xfrm>
            <a:off x="98612" y="1021976"/>
            <a:ext cx="11255188" cy="5773271"/>
          </a:xfrm>
        </p:spPr>
        <p:txBody>
          <a:bodyPr/>
          <a:lstStyle/>
          <a:p>
            <a:pPr marL="0" indent="0" algn="r">
              <a:buNone/>
            </a:pPr>
            <a:r>
              <a:rPr lang="ar-SA" dirty="0">
                <a:latin typeface="Arial" panose="020B0604020202020204" pitchFamily="34" charset="0"/>
                <a:cs typeface="Arial" panose="020B0604020202020204" pitchFamily="34" charset="0"/>
              </a:rPr>
              <a:t>** تعيش معظم كائنات هذين الصفين على اليابسة ، يشبه اجسام افرادها الدودة </a:t>
            </a:r>
          </a:p>
          <a:p>
            <a:pPr marL="0" indent="0" algn="r">
              <a:buNone/>
            </a:pPr>
            <a:r>
              <a:rPr lang="ar-SA" dirty="0">
                <a:latin typeface="Arial" panose="020B0604020202020204" pitchFamily="34" charset="0"/>
                <a:cs typeface="Arial" panose="020B0604020202020204" pitchFamily="34" charset="0"/>
              </a:rPr>
              <a:t>** جسمها مقسم الى عقل كثيرة ولها زوائد مفصلية كثيرة</a:t>
            </a:r>
          </a:p>
          <a:p>
            <a:pPr marL="0" indent="0" algn="r">
              <a:buNone/>
            </a:pPr>
            <a:endParaRPr lang="en-US" dirty="0"/>
          </a:p>
        </p:txBody>
      </p:sp>
      <p:graphicFrame>
        <p:nvGraphicFramePr>
          <p:cNvPr id="4" name="Table 4">
            <a:extLst>
              <a:ext uri="{FF2B5EF4-FFF2-40B4-BE49-F238E27FC236}">
                <a16:creationId xmlns:a16="http://schemas.microsoft.com/office/drawing/2014/main" id="{9C9384DC-3DBE-447D-BC63-B7286AEC998E}"/>
              </a:ext>
            </a:extLst>
          </p:cNvPr>
          <p:cNvGraphicFramePr>
            <a:graphicFrameLocks noGrp="1"/>
          </p:cNvGraphicFramePr>
          <p:nvPr>
            <p:extLst>
              <p:ext uri="{D42A27DB-BD31-4B8C-83A1-F6EECF244321}">
                <p14:modId xmlns:p14="http://schemas.microsoft.com/office/powerpoint/2010/main" val="1000842370"/>
              </p:ext>
            </p:extLst>
          </p:nvPr>
        </p:nvGraphicFramePr>
        <p:xfrm>
          <a:off x="1541929" y="2037476"/>
          <a:ext cx="8878048" cy="4229127"/>
        </p:xfrm>
        <a:graphic>
          <a:graphicData uri="http://schemas.openxmlformats.org/drawingml/2006/table">
            <a:tbl>
              <a:tblPr firstRow="1" bandRow="1">
                <a:tableStyleId>{5C22544A-7EE6-4342-B048-85BDC9FD1C3A}</a:tableStyleId>
              </a:tblPr>
              <a:tblGrid>
                <a:gridCol w="4439024">
                  <a:extLst>
                    <a:ext uri="{9D8B030D-6E8A-4147-A177-3AD203B41FA5}">
                      <a16:colId xmlns:a16="http://schemas.microsoft.com/office/drawing/2014/main" val="2088686062"/>
                    </a:ext>
                  </a:extLst>
                </a:gridCol>
                <a:gridCol w="4439024">
                  <a:extLst>
                    <a:ext uri="{9D8B030D-6E8A-4147-A177-3AD203B41FA5}">
                      <a16:colId xmlns:a16="http://schemas.microsoft.com/office/drawing/2014/main" val="4112094380"/>
                    </a:ext>
                  </a:extLst>
                </a:gridCol>
              </a:tblGrid>
              <a:tr h="598147">
                <a:tc>
                  <a:txBody>
                    <a:bodyPr/>
                    <a:lstStyle/>
                    <a:p>
                      <a:pPr algn="ctr"/>
                      <a:r>
                        <a:rPr lang="ar-SA" dirty="0">
                          <a:latin typeface="Arial" panose="020B0604020202020204" pitchFamily="34" charset="0"/>
                          <a:cs typeface="Arial" panose="020B0604020202020204" pitchFamily="34" charset="0"/>
                        </a:rPr>
                        <a:t>مزدوجة الاقدام</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صف محيطية الاقدام </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66740977"/>
                  </a:ext>
                </a:extLst>
              </a:tr>
              <a:tr h="5916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dirty="0">
                          <a:latin typeface="Arial" panose="020B0604020202020204" pitchFamily="34" charset="0"/>
                          <a:cs typeface="Arial" panose="020B0604020202020204" pitchFamily="34" charset="0"/>
                        </a:rPr>
                        <a:t>ذوات الالف القدم </a:t>
                      </a: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ذوات المئة القدم </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21321891"/>
                  </a:ext>
                </a:extLst>
              </a:tr>
              <a:tr h="5199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dirty="0">
                          <a:latin typeface="Arial" panose="020B0604020202020204" pitchFamily="34" charset="0"/>
                          <a:cs typeface="Arial" panose="020B0604020202020204" pitchFamily="34" charset="0"/>
                        </a:rPr>
                        <a:t>مثال : عصا  موسى</a:t>
                      </a: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مثال : ام اربع واربعين </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99817475"/>
                  </a:ext>
                </a:extLst>
              </a:tr>
              <a:tr h="10079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dirty="0">
                          <a:latin typeface="Arial" panose="020B0604020202020204" pitchFamily="34" charset="0"/>
                          <a:cs typeface="Arial" panose="020B0604020202020204" pitchFamily="34" charset="0"/>
                        </a:rPr>
                        <a:t>الجذع مقسم الى عدة قطع  في كل عقلة زوجين من الزوائد المفصلية</a:t>
                      </a:r>
                      <a:endParaRPr lang="en-US"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الجذع مقسم الى عدة قطع (21 عقلة) في كل عقلة زوج واحد من الزوائد المفصلية</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95221944"/>
                  </a:ext>
                </a:extLst>
              </a:tr>
              <a:tr h="1007907">
                <a:tc>
                  <a:txBody>
                    <a:bodyPr/>
                    <a:lstStyle/>
                    <a:p>
                      <a:pPr algn="ctr"/>
                      <a:r>
                        <a:rPr lang="ar-SA" dirty="0">
                          <a:latin typeface="Arial" panose="020B0604020202020204" pitchFamily="34" charset="0"/>
                          <a:cs typeface="Arial" panose="020B0604020202020204" pitchFamily="34" charset="0"/>
                        </a:rPr>
                        <a:t>الراس يحوي عيون بسيطة وزوج من قرون الاستشعار</a:t>
                      </a:r>
                    </a:p>
                    <a:p>
                      <a:pPr algn="ctr"/>
                      <a:endParaRPr lang="en-US" dirty="0">
                        <a:latin typeface="Arial" panose="020B0604020202020204" pitchFamily="34" charset="0"/>
                        <a:cs typeface="Arial" panose="020B0604020202020204" pitchFamily="34" charset="0"/>
                      </a:endParaRPr>
                    </a:p>
                  </a:txBody>
                  <a:tcPr/>
                </a:tc>
                <a:tc>
                  <a:txBody>
                    <a:bodyPr/>
                    <a:lstStyle/>
                    <a:p>
                      <a:pPr algn="ctr"/>
                      <a:r>
                        <a:rPr lang="ar-SA" dirty="0">
                          <a:latin typeface="Arial" panose="020B0604020202020204" pitchFamily="34" charset="0"/>
                          <a:cs typeface="Arial" panose="020B0604020202020204" pitchFamily="34" charset="0"/>
                        </a:rPr>
                        <a:t>الراس يحوي عيون بسيطة وزوج من قرون الاستشعار</a:t>
                      </a:r>
                    </a:p>
                    <a:p>
                      <a:pPr algn="ctr"/>
                      <a:r>
                        <a:rPr lang="ar-SA" dirty="0">
                          <a:latin typeface="Arial" panose="020B0604020202020204" pitchFamily="34" charset="0"/>
                          <a:cs typeface="Arial" panose="020B0604020202020204" pitchFamily="34" charset="0"/>
                        </a:rPr>
                        <a:t>واجزاء فمية مع فكوك </a:t>
                      </a:r>
                    </a:p>
                    <a:p>
                      <a:pPr algn="ctr"/>
                      <a:r>
                        <a:rPr lang="ar-SA" dirty="0">
                          <a:latin typeface="Arial" panose="020B0604020202020204" pitchFamily="34" charset="0"/>
                          <a:cs typeface="Arial" panose="020B0604020202020204" pitchFamily="34" charset="0"/>
                        </a:rPr>
                        <a:t>تحورت الزوائد في القطعة الامامية الى مخالب سمية بهما غدتا السم تستخدمها في شل الضحية عند افتراسها او للدفاع عن نفسها</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00239355"/>
                  </a:ext>
                </a:extLst>
              </a:tr>
            </a:tbl>
          </a:graphicData>
        </a:graphic>
      </p:graphicFrame>
    </p:spTree>
    <p:extLst>
      <p:ext uri="{BB962C8B-B14F-4D97-AF65-F5344CB8AC3E}">
        <p14:creationId xmlns:p14="http://schemas.microsoft.com/office/powerpoint/2010/main" val="332247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37AD-15EB-471A-B0E2-493C2713244C}"/>
              </a:ext>
            </a:extLst>
          </p:cNvPr>
          <p:cNvSpPr>
            <a:spLocks noGrp="1"/>
          </p:cNvSpPr>
          <p:nvPr>
            <p:ph type="title"/>
          </p:nvPr>
        </p:nvSpPr>
        <p:spPr>
          <a:xfrm>
            <a:off x="677334" y="609600"/>
            <a:ext cx="8161866" cy="599440"/>
          </a:xfrm>
        </p:spPr>
        <p:txBody>
          <a:bodyPr>
            <a:normAutofit fontScale="90000"/>
          </a:bodyPr>
          <a:lstStyle/>
          <a:p>
            <a:pPr algn="ctr"/>
            <a:r>
              <a:rPr lang="ar-SA" dirty="0">
                <a:latin typeface="Arial" panose="020B0604020202020204" pitchFamily="34" charset="0"/>
                <a:cs typeface="Arial" panose="020B0604020202020204" pitchFamily="34" charset="0"/>
              </a:rPr>
              <a:t>الخصائص العامة</a:t>
            </a:r>
            <a:br>
              <a:rPr lang="ar-SA"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F5F4E4F-255A-4E9A-9024-2B7D5EAFBB8C}"/>
              </a:ext>
            </a:extLst>
          </p:cNvPr>
          <p:cNvSpPr>
            <a:spLocks noGrp="1"/>
          </p:cNvSpPr>
          <p:nvPr>
            <p:ph idx="1"/>
          </p:nvPr>
        </p:nvSpPr>
        <p:spPr>
          <a:xfrm>
            <a:off x="-917786" y="1708076"/>
            <a:ext cx="10515600" cy="5522258"/>
          </a:xfrm>
        </p:spPr>
        <p:txBody>
          <a:bodyPr>
            <a:normAutofit/>
          </a:bodyPr>
          <a:lstStyle/>
          <a:p>
            <a:pPr marL="0" indent="0" algn="r">
              <a:buNone/>
            </a:pPr>
            <a:r>
              <a:rPr lang="ar-SA" sz="2400" dirty="0">
                <a:latin typeface="Arial" panose="020B0604020202020204" pitchFamily="34" charset="0"/>
                <a:cs typeface="Arial" panose="020B0604020202020204" pitchFamily="34" charset="0"/>
              </a:rPr>
              <a:t>** جسم المفصليات مقسم الى قطع لتكون  مناطق مختلفة:</a:t>
            </a:r>
          </a:p>
          <a:p>
            <a:pPr marL="0" indent="0" algn="r">
              <a:buNone/>
            </a:pPr>
            <a:r>
              <a:rPr lang="ar-SA" sz="2400" dirty="0">
                <a:latin typeface="Arial" panose="020B0604020202020204" pitchFamily="34" charset="0"/>
                <a:cs typeface="Arial" panose="020B0604020202020204" pitchFamily="34" charset="0"/>
              </a:rPr>
              <a:t>1-  راس،صدر ، بطن مثل الحشرات</a:t>
            </a:r>
          </a:p>
          <a:p>
            <a:pPr marL="0" indent="0" algn="r">
              <a:buNone/>
            </a:pPr>
            <a:r>
              <a:rPr lang="ar-SA" sz="2400" dirty="0">
                <a:latin typeface="Arial" panose="020B0604020202020204" pitchFamily="34" charset="0"/>
                <a:cs typeface="Arial" panose="020B0604020202020204" pitchFamily="34" charset="0"/>
              </a:rPr>
              <a:t>2-  راس – صدر ،بطن مثل لوبستر ( تندمج المنطقتان الاولى والثانية فتكون منطقة راس- صدرية)</a:t>
            </a:r>
          </a:p>
          <a:p>
            <a:pPr marL="0" indent="0" algn="r">
              <a:buNone/>
            </a:pPr>
            <a:r>
              <a:rPr lang="ar-SA" sz="2400" dirty="0">
                <a:latin typeface="Arial" panose="020B0604020202020204" pitchFamily="34" charset="0"/>
                <a:cs typeface="Arial" panose="020B0604020202020204" pitchFamily="34" charset="0"/>
              </a:rPr>
              <a:t>3- راس وجذع : عديدات الاقدام</a:t>
            </a:r>
          </a:p>
          <a:p>
            <a:pPr marL="0" indent="0" algn="r">
              <a:buNone/>
            </a:pPr>
            <a:endParaRPr lang="ar-SA" dirty="0"/>
          </a:p>
          <a:p>
            <a:pPr marL="0" indent="0" algn="r">
              <a:buNone/>
            </a:pPr>
            <a:endParaRPr lang="en-US" dirty="0"/>
          </a:p>
        </p:txBody>
      </p:sp>
      <p:pic>
        <p:nvPicPr>
          <p:cNvPr id="7" name="Picture 6">
            <a:extLst>
              <a:ext uri="{FF2B5EF4-FFF2-40B4-BE49-F238E27FC236}">
                <a16:creationId xmlns:a16="http://schemas.microsoft.com/office/drawing/2014/main" id="{8F3B7302-FC75-4FF7-B6BE-4E718F072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14" y="3697941"/>
            <a:ext cx="2550459" cy="2104128"/>
          </a:xfrm>
          <a:prstGeom prst="rect">
            <a:avLst/>
          </a:prstGeom>
        </p:spPr>
      </p:pic>
      <p:pic>
        <p:nvPicPr>
          <p:cNvPr id="10" name="Picture 9">
            <a:extLst>
              <a:ext uri="{FF2B5EF4-FFF2-40B4-BE49-F238E27FC236}">
                <a16:creationId xmlns:a16="http://schemas.microsoft.com/office/drawing/2014/main" id="{83F8B658-B372-4E3E-A914-B4853CEC3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118" y="3811289"/>
            <a:ext cx="3313621" cy="2104128"/>
          </a:xfrm>
          <a:prstGeom prst="rect">
            <a:avLst/>
          </a:prstGeom>
        </p:spPr>
      </p:pic>
      <p:pic>
        <p:nvPicPr>
          <p:cNvPr id="13" name="Picture 12">
            <a:extLst>
              <a:ext uri="{FF2B5EF4-FFF2-40B4-BE49-F238E27FC236}">
                <a16:creationId xmlns:a16="http://schemas.microsoft.com/office/drawing/2014/main" id="{A47A5635-B24C-49E3-AE5E-B43A166A9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544" y="3939989"/>
            <a:ext cx="3453312" cy="1862080"/>
          </a:xfrm>
          <a:prstGeom prst="rect">
            <a:avLst/>
          </a:prstGeom>
        </p:spPr>
      </p:pic>
    </p:spTree>
    <p:extLst>
      <p:ext uri="{BB962C8B-B14F-4D97-AF65-F5344CB8AC3E}">
        <p14:creationId xmlns:p14="http://schemas.microsoft.com/office/powerpoint/2010/main" val="143695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heel(1)">
                                      <p:cBhvr>
                                        <p:cTn id="3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9DA0E-98B4-480B-AF52-906F90DFE32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0FF058C-DA7B-4A9B-8E1D-A27EDAFE2A77}"/>
              </a:ext>
            </a:extLst>
          </p:cNvPr>
          <p:cNvSpPr>
            <a:spLocks noGrp="1"/>
          </p:cNvSpPr>
          <p:nvPr>
            <p:ph idx="1"/>
          </p:nvPr>
        </p:nvSpPr>
        <p:spPr>
          <a:xfrm>
            <a:off x="677334" y="2316480"/>
            <a:ext cx="9462346" cy="3724882"/>
          </a:xfrm>
        </p:spPr>
        <p:txBody>
          <a:bodyPr/>
          <a:lstStyle/>
          <a:p>
            <a:pPr marL="0" indent="0" algn="r">
              <a:buNone/>
            </a:pPr>
            <a:r>
              <a:rPr lang="ar-SA" dirty="0">
                <a:latin typeface="Arial" panose="020B0604020202020204" pitchFamily="34" charset="0"/>
                <a:cs typeface="Arial" panose="020B0604020202020204" pitchFamily="34" charset="0"/>
              </a:rPr>
              <a:t>** الهيكل الخارجي :</a:t>
            </a:r>
          </a:p>
          <a:p>
            <a:pPr marL="0" indent="0" algn="r">
              <a:buNone/>
            </a:pPr>
            <a:r>
              <a:rPr lang="ar-SA" dirty="0">
                <a:latin typeface="Arial" panose="020B0604020202020204" pitchFamily="34" charset="0"/>
                <a:cs typeface="Arial" panose="020B0604020202020204" pitchFamily="34" charset="0"/>
              </a:rPr>
              <a:t>جسمها مغطى بهيكل خارجي صلب غير منفذ للماء يحتوي البروتين والكايتن يكون سميكا في بعض مواقع الحسم ومرنا في مواقع اخرى مثل المفاصل </a:t>
            </a:r>
          </a:p>
          <a:p>
            <a:pPr marL="0" indent="0" algn="r">
              <a:buNone/>
            </a:pPr>
            <a:r>
              <a:rPr lang="ar-SA" dirty="0">
                <a:latin typeface="Arial" panose="020B0604020202020204" pitchFamily="34" charset="0"/>
                <a:cs typeface="Arial" panose="020B0604020202020204" pitchFamily="34" charset="0"/>
              </a:rPr>
              <a:t>قد يكون           1- هيكل رقيق مثل حشرة المن</a:t>
            </a:r>
          </a:p>
          <a:p>
            <a:pPr marL="0" indent="0" algn="r">
              <a:buNone/>
            </a:pPr>
            <a:r>
              <a:rPr lang="ar-SA" dirty="0">
                <a:latin typeface="Arial" panose="020B0604020202020204" pitchFamily="34" charset="0"/>
                <a:cs typeface="Arial" panose="020B0604020202020204" pitchFamily="34" charset="0"/>
              </a:rPr>
              <a:t>                  2- ما يكون اكثر صلابة ويحتوي على كربونات لكاليسوم مثل سرطان البحر</a:t>
            </a:r>
          </a:p>
          <a:p>
            <a:pPr marL="0" indent="0" algn="r">
              <a:buNone/>
            </a:pPr>
            <a:r>
              <a:rPr lang="ar-SA" dirty="0">
                <a:latin typeface="Arial" panose="020B0604020202020204" pitchFamily="34" charset="0"/>
                <a:cs typeface="Arial" panose="020B0604020202020204" pitchFamily="34" charset="0"/>
              </a:rPr>
              <a:t>                    3- يكون قاسيا ويتكون من الكايتن مثل بعض انواع الخنافس</a:t>
            </a:r>
          </a:p>
          <a:p>
            <a:pPr marL="0" indent="0" algn="r">
              <a:buNone/>
            </a:pPr>
            <a:r>
              <a:rPr lang="ar-SA" dirty="0">
                <a:latin typeface="Arial" panose="020B0604020202020204" pitchFamily="34" charset="0"/>
                <a:cs typeface="Arial" panose="020B0604020202020204" pitchFamily="34" charset="0"/>
              </a:rPr>
              <a:t>اهميته : 1- يعطي الجسم الشكل ويدعمه  2- الحماية   3- يقلل من تبخر الماء </a:t>
            </a:r>
          </a:p>
          <a:p>
            <a:pPr marL="0" indent="0" algn="r">
              <a:buNone/>
            </a:pPr>
            <a:r>
              <a:rPr lang="ar-SA" dirty="0">
                <a:latin typeface="Arial" panose="020B0604020202020204" pitchFamily="34" charset="0"/>
                <a:cs typeface="Arial" panose="020B0604020202020204" pitchFamily="34" charset="0"/>
              </a:rPr>
              <a:t>              4- مناطق اتصال العصلات بعضها ببعض </a:t>
            </a:r>
          </a:p>
          <a:p>
            <a:pPr marL="0" indent="0" algn="r">
              <a:buNone/>
            </a:pPr>
            <a:endParaRPr lang="ar-SA" dirty="0"/>
          </a:p>
          <a:p>
            <a:endParaRPr lang="en-US" dirty="0"/>
          </a:p>
        </p:txBody>
      </p:sp>
      <p:cxnSp>
        <p:nvCxnSpPr>
          <p:cNvPr id="4" name="Straight Arrow Connector 3">
            <a:extLst>
              <a:ext uri="{FF2B5EF4-FFF2-40B4-BE49-F238E27FC236}">
                <a16:creationId xmlns:a16="http://schemas.microsoft.com/office/drawing/2014/main" id="{701C67F2-E9A7-4034-A262-9CBE6454DD86}"/>
              </a:ext>
            </a:extLst>
          </p:cNvPr>
          <p:cNvCxnSpPr/>
          <p:nvPr/>
        </p:nvCxnSpPr>
        <p:spPr>
          <a:xfrm flipH="1">
            <a:off x="8704131" y="3589164"/>
            <a:ext cx="7351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3C4B19E-5787-4AFF-8C72-4064E3948667}"/>
              </a:ext>
            </a:extLst>
          </p:cNvPr>
          <p:cNvCxnSpPr>
            <a:cxnSpLocks/>
          </p:cNvCxnSpPr>
          <p:nvPr/>
        </p:nvCxnSpPr>
        <p:spPr>
          <a:xfrm flipH="1">
            <a:off x="8704131" y="3980925"/>
            <a:ext cx="7351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5412015-54FD-4A1E-AA1B-7AB508AEBC29}"/>
              </a:ext>
            </a:extLst>
          </p:cNvPr>
          <p:cNvCxnSpPr>
            <a:cxnSpLocks/>
          </p:cNvCxnSpPr>
          <p:nvPr/>
        </p:nvCxnSpPr>
        <p:spPr>
          <a:xfrm>
            <a:off x="9439237" y="3589164"/>
            <a:ext cx="0" cy="782015"/>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953BC56-E539-4881-8039-0545EE95D7C5}"/>
              </a:ext>
            </a:extLst>
          </p:cNvPr>
          <p:cNvCxnSpPr/>
          <p:nvPr/>
        </p:nvCxnSpPr>
        <p:spPr>
          <a:xfrm flipH="1">
            <a:off x="8704131" y="4343078"/>
            <a:ext cx="7351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54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48E646-23F2-4804-92FB-507EB963F75E}"/>
              </a:ext>
            </a:extLst>
          </p:cNvPr>
          <p:cNvSpPr>
            <a:spLocks noGrp="1"/>
          </p:cNvSpPr>
          <p:nvPr>
            <p:ph idx="1"/>
          </p:nvPr>
        </p:nvSpPr>
        <p:spPr>
          <a:xfrm>
            <a:off x="860612" y="358588"/>
            <a:ext cx="10493188" cy="5818375"/>
          </a:xfrm>
        </p:spPr>
        <p:txBody>
          <a:bodyPr>
            <a:normAutofit/>
          </a:bodyPr>
          <a:lstStyle/>
          <a:p>
            <a:pPr marL="0" indent="0" algn="r">
              <a:buNone/>
            </a:pPr>
            <a:r>
              <a:rPr lang="ar-SA" dirty="0">
                <a:latin typeface="Arial" panose="020B0604020202020204" pitchFamily="34" charset="0"/>
                <a:cs typeface="Arial" panose="020B0604020202020204" pitchFamily="34" charset="0"/>
              </a:rPr>
              <a:t>** الزوائد المفصلية: تراكيب تشكل كلا من الارجل و قرون الاستشعار</a:t>
            </a:r>
          </a:p>
          <a:p>
            <a:pPr marL="0" indent="0" algn="r">
              <a:buNone/>
            </a:pPr>
            <a:r>
              <a:rPr lang="ar-SA" dirty="0">
                <a:latin typeface="Arial" panose="020B0604020202020204" pitchFamily="34" charset="0"/>
                <a:cs typeface="Arial" panose="020B0604020202020204" pitchFamily="34" charset="0"/>
              </a:rPr>
              <a:t>                وظائفها : الحركة ، التزاوج ،الاحساس، الحصول على الغذاء</a:t>
            </a:r>
          </a:p>
          <a:p>
            <a:pPr marL="0" indent="0" algn="r">
              <a:buNone/>
            </a:pPr>
            <a:r>
              <a:rPr lang="ar-SA" dirty="0">
                <a:latin typeface="Arial" panose="020B0604020202020204" pitchFamily="34" charset="0"/>
                <a:cs typeface="Arial" panose="020B0604020202020204" pitchFamily="34" charset="0"/>
              </a:rPr>
              <a:t>** التماثل : جانبيا وثلاثية الطبقات</a:t>
            </a:r>
          </a:p>
          <a:p>
            <a:pPr marL="0" indent="0" algn="r">
              <a:buNone/>
            </a:pPr>
            <a:r>
              <a:rPr lang="ar-SA" dirty="0">
                <a:latin typeface="Arial" panose="020B0604020202020204" pitchFamily="34" charset="0"/>
                <a:cs typeface="Arial" panose="020B0604020202020204" pitchFamily="34" charset="0"/>
              </a:rPr>
              <a:t>** الانسلاخ: عملية يقوم ببناء الهيكل الجديد ويساعدها في ذلك غدد متخصصة اما طريقة الانسلاخ تختلف عن بعضها البعض</a:t>
            </a:r>
          </a:p>
          <a:p>
            <a:pPr marL="0" indent="0" algn="r">
              <a:buNone/>
            </a:pPr>
            <a:r>
              <a:rPr lang="ar-SA" dirty="0">
                <a:latin typeface="Arial" panose="020B0604020202020204" pitchFamily="34" charset="0"/>
                <a:cs typeface="Arial" panose="020B0604020202020204" pitchFamily="34" charset="0"/>
              </a:rPr>
              <a:t>    كيفيتها: الهيكل الخارجي لا ينمو مع نمو الحيوان وعلى الحيوان ان يتخلص منه في عملية الانسلاخ ويكون الحيوان معرضا للهجوم والجفاف خلال هذه العملية وقبل هذه العملية يفرز الحيوان انزيمات تذيب وتضعف الهيكل القديم حتى يتحطم وسرعات ما يتصلب الهيكل الجديد وهذه العملية تخضع لتاثير الهرمونات </a:t>
            </a:r>
          </a:p>
          <a:p>
            <a:pPr marL="0" indent="0" algn="r">
              <a:buNone/>
            </a:pPr>
            <a:r>
              <a:rPr lang="ar-SA" dirty="0">
                <a:latin typeface="Arial" panose="020B0604020202020204" pitchFamily="34" charset="0"/>
                <a:cs typeface="Arial" panose="020B0604020202020204" pitchFamily="34" charset="0"/>
              </a:rPr>
              <a:t>** الحركة : تعد المفصليات من الكائنات النشيطة والسريعة </a:t>
            </a:r>
          </a:p>
          <a:p>
            <a:pPr marL="0" indent="0" algn="r">
              <a:buNone/>
            </a:pPr>
            <a:r>
              <a:rPr lang="ar-SA" dirty="0">
                <a:latin typeface="Arial" panose="020B0604020202020204" pitchFamily="34" charset="0"/>
                <a:cs typeface="Arial" panose="020B0604020202020204" pitchFamily="34" charset="0"/>
              </a:rPr>
              <a:t>لها طرق عدة في الحركة باختلاف تركيب اجسامها ويساعدها في ذلك : </a:t>
            </a:r>
          </a:p>
          <a:p>
            <a:pPr marL="0" indent="0" algn="r">
              <a:buNone/>
            </a:pPr>
            <a:r>
              <a:rPr lang="ar-SA" dirty="0">
                <a:latin typeface="Arial" panose="020B0604020202020204" pitchFamily="34" charset="0"/>
                <a:cs typeface="Arial" panose="020B0604020202020204" pitchFamily="34" charset="0"/>
              </a:rPr>
              <a:t>1- جهاز عضلي متقدم  2- تعتمد قوة انقباض العضلة على عدد السيالات العصبية التي تنبه العضلات </a:t>
            </a:r>
          </a:p>
          <a:p>
            <a:pPr marL="0" indent="0" algn="r">
              <a:buNone/>
            </a:pPr>
            <a:endParaRPr lang="ar-SA" dirty="0"/>
          </a:p>
          <a:p>
            <a:pPr marL="0" indent="0" algn="r">
              <a:buNone/>
            </a:pPr>
            <a:endParaRPr lang="ar-SA" dirty="0"/>
          </a:p>
          <a:p>
            <a:pPr marL="0" indent="0" algn="r">
              <a:buNone/>
            </a:pPr>
            <a:endParaRPr lang="en-US" dirty="0"/>
          </a:p>
        </p:txBody>
      </p:sp>
    </p:spTree>
    <p:extLst>
      <p:ext uri="{BB962C8B-B14F-4D97-AF65-F5344CB8AC3E}">
        <p14:creationId xmlns:p14="http://schemas.microsoft.com/office/powerpoint/2010/main" val="157750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838E-B025-4E5D-9A21-9DE74BD8609A}"/>
              </a:ext>
            </a:extLst>
          </p:cNvPr>
          <p:cNvSpPr>
            <a:spLocks noGrp="1"/>
          </p:cNvSpPr>
          <p:nvPr>
            <p:ph type="title"/>
          </p:nvPr>
        </p:nvSpPr>
        <p:spPr/>
        <p:txBody>
          <a:bodyPr/>
          <a:lstStyle/>
          <a:p>
            <a:pPr algn="ctr"/>
            <a:r>
              <a:rPr lang="ar-SA" dirty="0">
                <a:latin typeface="Arial" panose="020B0604020202020204" pitchFamily="34" charset="0"/>
                <a:cs typeface="Arial" panose="020B0604020202020204" pitchFamily="34" charset="0"/>
              </a:rPr>
              <a:t>الانسلاخ</a:t>
            </a:r>
            <a:endParaRPr lang="en-US" dirty="0">
              <a:latin typeface="Arial" panose="020B0604020202020204" pitchFamily="34" charset="0"/>
              <a:cs typeface="Arial" panose="020B0604020202020204" pitchFamily="34" charset="0"/>
            </a:endParaRPr>
          </a:p>
        </p:txBody>
      </p:sp>
      <p:pic>
        <p:nvPicPr>
          <p:cNvPr id="6" name="videoplayback (1)">
            <a:hlinkClick r:id="" action="ppaction://media"/>
            <a:extLst>
              <a:ext uri="{FF2B5EF4-FFF2-40B4-BE49-F238E27FC236}">
                <a16:creationId xmlns:a16="http://schemas.microsoft.com/office/drawing/2014/main" id="{9D19802B-19DA-468A-8281-DCCBF8145BF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8275" y="1371601"/>
            <a:ext cx="10812882" cy="5287616"/>
          </a:xfrm>
        </p:spPr>
      </p:pic>
    </p:spTree>
    <p:extLst>
      <p:ext uri="{BB962C8B-B14F-4D97-AF65-F5344CB8AC3E}">
        <p14:creationId xmlns:p14="http://schemas.microsoft.com/office/powerpoint/2010/main" val="321620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E33A7B-AFCE-4321-95C8-389C4EF929BA}"/>
              </a:ext>
            </a:extLst>
          </p:cNvPr>
          <p:cNvSpPr>
            <a:spLocks noGrp="1"/>
          </p:cNvSpPr>
          <p:nvPr>
            <p:ph idx="1"/>
          </p:nvPr>
        </p:nvSpPr>
        <p:spPr>
          <a:xfrm>
            <a:off x="1057835" y="224118"/>
            <a:ext cx="10459570" cy="6409764"/>
          </a:xfrm>
        </p:spPr>
        <p:txBody>
          <a:bodyPr>
            <a:normAutofit/>
          </a:bodyPr>
          <a:lstStyle/>
          <a:p>
            <a:pPr marL="0" indent="0" algn="r">
              <a:buNone/>
            </a:pPr>
            <a:r>
              <a:rPr lang="ar-SA" sz="2800" dirty="0">
                <a:solidFill>
                  <a:srgbClr val="FF0000"/>
                </a:solidFill>
                <a:latin typeface="Arial" panose="020B0604020202020204" pitchFamily="34" charset="0"/>
                <a:cs typeface="Arial" panose="020B0604020202020204" pitchFamily="34" charset="0"/>
              </a:rPr>
              <a:t>اجهزة الجسم:</a:t>
            </a:r>
          </a:p>
          <a:p>
            <a:pPr marL="0" indent="0" algn="r">
              <a:buNone/>
            </a:pPr>
            <a:r>
              <a:rPr lang="ar-SA" sz="2800" dirty="0">
                <a:latin typeface="Arial" panose="020B0604020202020204" pitchFamily="34" charset="0"/>
                <a:cs typeface="Arial" panose="020B0604020202020204" pitchFamily="34" charset="0"/>
              </a:rPr>
              <a:t>1- جهاز الدوران : تمتلك جهاز دوران مفتوح ( يضخ الدم المحمل بالغذاء عبر الاوعية الدموية ومن ثم الى الانسجة وتتم اعادته الى القلب من المناطق المفتوحة )</a:t>
            </a:r>
          </a:p>
          <a:p>
            <a:pPr marL="0" indent="0" algn="r">
              <a:buNone/>
            </a:pPr>
            <a:r>
              <a:rPr lang="ar-SA" sz="2800" dirty="0">
                <a:latin typeface="Arial" panose="020B0604020202020204" pitchFamily="34" charset="0"/>
                <a:cs typeface="Arial" panose="020B0604020202020204" pitchFamily="34" charset="0"/>
              </a:rPr>
              <a:t>  وظيفته : يعمل على نقل الغذاء والفضلات بين </a:t>
            </a:r>
            <a:r>
              <a:rPr lang="ar-PS" sz="2800" dirty="0">
                <a:latin typeface="Arial" panose="020B0604020202020204" pitchFamily="34" charset="0"/>
                <a:cs typeface="Arial" panose="020B0604020202020204" pitchFamily="34" charset="0"/>
              </a:rPr>
              <a:t>الدم</a:t>
            </a:r>
            <a:r>
              <a:rPr lang="ar-SA" sz="2800" dirty="0">
                <a:latin typeface="Arial" panose="020B0604020202020204" pitchFamily="34" charset="0"/>
                <a:cs typeface="Arial" panose="020B0604020202020204" pitchFamily="34" charset="0"/>
              </a:rPr>
              <a:t> وبين انسجة الجسم</a:t>
            </a:r>
          </a:p>
          <a:p>
            <a:pPr marL="0" indent="0" algn="r">
              <a:buNone/>
            </a:pPr>
            <a:r>
              <a:rPr lang="ar-SA" sz="2800" dirty="0">
                <a:latin typeface="Arial" panose="020B0604020202020204" pitchFamily="34" charset="0"/>
                <a:cs typeface="Arial" panose="020B0604020202020204" pitchFamily="34" charset="0"/>
              </a:rPr>
              <a:t>2- الجهاز الهضمي : له جهاز هضمي كامل يبدا بفتحة الفم وينتهي بفتخة الشرج اضافة الى الغدد الهاضمة </a:t>
            </a:r>
          </a:p>
          <a:p>
            <a:pPr marL="0" indent="0" algn="r">
              <a:buNone/>
            </a:pPr>
            <a:r>
              <a:rPr lang="ar-SA" sz="2800" dirty="0">
                <a:latin typeface="Arial" panose="020B0604020202020204" pitchFamily="34" charset="0"/>
                <a:cs typeface="Arial" panose="020B0604020202020204" pitchFamily="34" charset="0"/>
              </a:rPr>
              <a:t>           - منها اكل للاعشاب ومنها اكل لحوم ومنها متطفل</a:t>
            </a:r>
          </a:p>
          <a:p>
            <a:pPr marL="0" indent="0" algn="r">
              <a:buNone/>
            </a:pPr>
            <a:r>
              <a:rPr lang="ar-SA" sz="2800" dirty="0">
                <a:latin typeface="Arial" panose="020B0604020202020204" pitchFamily="34" charset="0"/>
                <a:cs typeface="Arial" panose="020B0604020202020204" pitchFamily="34" charset="0"/>
              </a:rPr>
              <a:t>            - تتباين اشكال الفم فمنها           ماص مثل البعوض والبراغيث</a:t>
            </a:r>
          </a:p>
          <a:p>
            <a:pPr marL="0" indent="0" algn="r">
              <a:buNone/>
            </a:pPr>
            <a:r>
              <a:rPr lang="ar-SA" sz="2800" dirty="0">
                <a:latin typeface="Arial" panose="020B0604020202020204" pitchFamily="34" charset="0"/>
                <a:cs typeface="Arial" panose="020B0604020202020204" pitchFamily="34" charset="0"/>
              </a:rPr>
              <a:t>                                                        قارض مثل الجراد </a:t>
            </a:r>
          </a:p>
          <a:p>
            <a:pPr marL="0" indent="0" algn="r">
              <a:buNone/>
            </a:pPr>
            <a:r>
              <a:rPr lang="ar-SA" sz="2800" dirty="0">
                <a:latin typeface="Arial" panose="020B0604020202020204" pitchFamily="34" charset="0"/>
                <a:cs typeface="Arial" panose="020B0604020202020204" pitchFamily="34" charset="0"/>
              </a:rPr>
              <a:t>                                                           انبوبي مثل الفراش</a:t>
            </a:r>
          </a:p>
          <a:p>
            <a:pPr marL="0" indent="0" algn="r">
              <a:buNone/>
            </a:pPr>
            <a:r>
              <a:rPr lang="ar-SA" sz="2800" dirty="0">
                <a:latin typeface="Arial" panose="020B0604020202020204" pitchFamily="34" charset="0"/>
                <a:cs typeface="Arial" panose="020B0604020202020204" pitchFamily="34" charset="0"/>
              </a:rPr>
              <a:t>                                                         اسفنجي مثل الذباب </a:t>
            </a:r>
          </a:p>
          <a:p>
            <a:pPr marL="0" indent="0" algn="r">
              <a:buNone/>
            </a:pPr>
            <a:endParaRPr lang="en-US" dirty="0"/>
          </a:p>
        </p:txBody>
      </p:sp>
      <p:cxnSp>
        <p:nvCxnSpPr>
          <p:cNvPr id="5" name="Straight Arrow Connector 4">
            <a:extLst>
              <a:ext uri="{FF2B5EF4-FFF2-40B4-BE49-F238E27FC236}">
                <a16:creationId xmlns:a16="http://schemas.microsoft.com/office/drawing/2014/main" id="{4E7E88D0-26E1-4BB1-985D-87DF8351804C}"/>
              </a:ext>
            </a:extLst>
          </p:cNvPr>
          <p:cNvCxnSpPr>
            <a:cxnSpLocks/>
          </p:cNvCxnSpPr>
          <p:nvPr/>
        </p:nvCxnSpPr>
        <p:spPr>
          <a:xfrm flipH="1">
            <a:off x="6732193" y="4156213"/>
            <a:ext cx="5319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AC687BD-6F45-4922-8E14-EF6C9C8C6420}"/>
              </a:ext>
            </a:extLst>
          </p:cNvPr>
          <p:cNvCxnSpPr/>
          <p:nvPr/>
        </p:nvCxnSpPr>
        <p:spPr>
          <a:xfrm flipH="1">
            <a:off x="6629694" y="4668819"/>
            <a:ext cx="6813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BD3C70F-F53E-479B-B5DA-8E266B372EC3}"/>
              </a:ext>
            </a:extLst>
          </p:cNvPr>
          <p:cNvCxnSpPr>
            <a:cxnSpLocks/>
          </p:cNvCxnSpPr>
          <p:nvPr/>
        </p:nvCxnSpPr>
        <p:spPr>
          <a:xfrm flipH="1">
            <a:off x="6629694" y="5243159"/>
            <a:ext cx="7452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E3BB3D4-955B-46CE-AB28-D2878A44521D}"/>
              </a:ext>
            </a:extLst>
          </p:cNvPr>
          <p:cNvCxnSpPr>
            <a:cxnSpLocks/>
          </p:cNvCxnSpPr>
          <p:nvPr/>
        </p:nvCxnSpPr>
        <p:spPr>
          <a:xfrm flipH="1">
            <a:off x="6629695" y="5748085"/>
            <a:ext cx="6344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759635-907C-46AE-A622-9EA9F67C6A4B}"/>
              </a:ext>
            </a:extLst>
          </p:cNvPr>
          <p:cNvCxnSpPr>
            <a:cxnSpLocks/>
          </p:cNvCxnSpPr>
          <p:nvPr/>
        </p:nvCxnSpPr>
        <p:spPr>
          <a:xfrm flipH="1">
            <a:off x="7291889" y="4201775"/>
            <a:ext cx="19122" cy="15463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94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A987-E3D0-4A36-8A25-E9EA1941C952}"/>
              </a:ext>
            </a:extLst>
          </p:cNvPr>
          <p:cNvSpPr>
            <a:spLocks noGrp="1"/>
          </p:cNvSpPr>
          <p:nvPr>
            <p:ph type="title"/>
          </p:nvPr>
        </p:nvSpPr>
        <p:spPr>
          <a:xfrm>
            <a:off x="667395" y="82826"/>
            <a:ext cx="8596668" cy="1320800"/>
          </a:xfrm>
        </p:spPr>
        <p:txBody>
          <a:bodyPr/>
          <a:lstStyle/>
          <a:p>
            <a:pPr algn="ctr"/>
            <a:r>
              <a:rPr lang="ar-SA" dirty="0"/>
              <a:t>اجزاء فم الحشرة</a:t>
            </a:r>
            <a:endParaRPr lang="en-US" dirty="0"/>
          </a:p>
        </p:txBody>
      </p:sp>
      <p:pic>
        <p:nvPicPr>
          <p:cNvPr id="5" name="Content Placeholder 4">
            <a:extLst>
              <a:ext uri="{FF2B5EF4-FFF2-40B4-BE49-F238E27FC236}">
                <a16:creationId xmlns:a16="http://schemas.microsoft.com/office/drawing/2014/main" id="{E451F155-4B89-4533-B7BB-D0E81C5268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505" y="1858618"/>
            <a:ext cx="7931426" cy="4152488"/>
          </a:xfrm>
        </p:spPr>
      </p:pic>
    </p:spTree>
    <p:extLst>
      <p:ext uri="{BB962C8B-B14F-4D97-AF65-F5344CB8AC3E}">
        <p14:creationId xmlns:p14="http://schemas.microsoft.com/office/powerpoint/2010/main" val="228697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F26579-3542-4AA8-855E-2754805B5428}"/>
              </a:ext>
            </a:extLst>
          </p:cNvPr>
          <p:cNvSpPr>
            <a:spLocks noGrp="1"/>
          </p:cNvSpPr>
          <p:nvPr>
            <p:ph idx="1"/>
          </p:nvPr>
        </p:nvSpPr>
        <p:spPr>
          <a:xfrm>
            <a:off x="394445" y="156882"/>
            <a:ext cx="11600330" cy="6544236"/>
          </a:xfrm>
        </p:spPr>
        <p:txBody>
          <a:bodyPr>
            <a:normAutofit/>
          </a:bodyPr>
          <a:lstStyle/>
          <a:p>
            <a:pPr marL="0" indent="0" algn="ctr">
              <a:buNone/>
            </a:pPr>
            <a:r>
              <a:rPr lang="ar-SA" sz="2000" dirty="0">
                <a:latin typeface="Arial" panose="020B0604020202020204" pitchFamily="34" charset="0"/>
                <a:cs typeface="Arial" panose="020B0604020202020204" pitchFamily="34" charset="0"/>
              </a:rPr>
              <a:t>4- الاخراج :           مفصليات اليابسة : تتخلص من الفضلات النيتروحية (اليوريا والبولينا) عبر انابيب ملبيجي</a:t>
            </a:r>
          </a:p>
          <a:p>
            <a:pPr marL="0" indent="0" algn="r">
              <a:buNone/>
            </a:pPr>
            <a:r>
              <a:rPr lang="ar-SA" sz="2000" dirty="0">
                <a:latin typeface="Arial" panose="020B0604020202020204" pitchFamily="34" charset="0"/>
                <a:cs typeface="Arial" panose="020B0604020202020204" pitchFamily="34" charset="0"/>
              </a:rPr>
              <a:t>                                            مفصليات المائية: تتخلص من الفضلات النيتروجية (الامونيا) عبر نفريدات   </a:t>
            </a:r>
          </a:p>
          <a:p>
            <a:pPr marL="0" indent="0" algn="r">
              <a:buNone/>
            </a:pPr>
            <a:r>
              <a:rPr lang="ar-SA" sz="2000" dirty="0">
                <a:latin typeface="Arial" panose="020B0604020202020204" pitchFamily="34" charset="0"/>
                <a:cs typeface="Arial" panose="020B0604020202020204" pitchFamily="34" charset="0"/>
              </a:rPr>
              <a:t>                  5- تبادل الغازات                                  الخياشيم: (مفصليات مائية)       </a:t>
            </a:r>
          </a:p>
          <a:p>
            <a:pPr marL="0" indent="0" algn="r">
              <a:buNone/>
            </a:pPr>
            <a:r>
              <a:rPr lang="ar-SA" sz="2000" dirty="0">
                <a:latin typeface="Arial" panose="020B0604020202020204" pitchFamily="34" charset="0"/>
                <a:cs typeface="Arial" panose="020B0604020202020204" pitchFamily="34" charset="0"/>
              </a:rPr>
              <a:t>                                                                       القصبات الهوائية: ( الخنافس)</a:t>
            </a:r>
          </a:p>
          <a:p>
            <a:pPr marL="0" indent="0" algn="r">
              <a:buNone/>
            </a:pPr>
            <a:r>
              <a:rPr lang="ar-SA" sz="2000" dirty="0">
                <a:latin typeface="Arial" panose="020B0604020202020204" pitchFamily="34" charset="0"/>
                <a:cs typeface="Arial" panose="020B0604020202020204" pitchFamily="34" charset="0"/>
              </a:rPr>
              <a:t>                                                                       الرئات الكتبية: العناكب </a:t>
            </a:r>
          </a:p>
          <a:p>
            <a:pPr marL="0" indent="0" algn="r">
              <a:buNone/>
            </a:pPr>
            <a:r>
              <a:rPr lang="ar-SA" sz="2000" dirty="0">
                <a:latin typeface="Arial" panose="020B0604020202020204" pitchFamily="34" charset="0"/>
                <a:cs typeface="Arial" panose="020B0604020202020204" pitchFamily="34" charset="0"/>
              </a:rPr>
              <a:t>                -الجهاز العصبي : يتكون من الدماغ في مقدمة الراس وحبلين عصبين وعقد عصبية منتشرة في انحاء جسمها تساعدها في تنظيم وظائفها الحيوية </a:t>
            </a:r>
          </a:p>
          <a:p>
            <a:pPr marL="0" indent="0" algn="r">
              <a:buNone/>
            </a:pPr>
            <a:r>
              <a:rPr lang="ar-SA" sz="2000" dirty="0">
                <a:latin typeface="Arial" panose="020B0604020202020204" pitchFamily="34" charset="0"/>
                <a:cs typeface="Arial" panose="020B0604020202020204" pitchFamily="34" charset="0"/>
              </a:rPr>
              <a:t>المستقبلات الحسية :         * الابصار :  العيون :        مركبة مثل النحل            </a:t>
            </a:r>
          </a:p>
          <a:p>
            <a:pPr marL="0" indent="0" algn="r">
              <a:buNone/>
            </a:pPr>
            <a:r>
              <a:rPr lang="ar-SA" sz="2000" dirty="0">
                <a:latin typeface="Arial" panose="020B0604020202020204" pitchFamily="34" charset="0"/>
                <a:cs typeface="Arial" panose="020B0604020202020204" pitchFamily="34" charset="0"/>
              </a:rPr>
              <a:t>                                                                بسيطة مثل العناكب</a:t>
            </a:r>
          </a:p>
          <a:p>
            <a:pPr marL="0" indent="0" algn="ctr">
              <a:buNone/>
            </a:pPr>
            <a:r>
              <a:rPr lang="ar-SA" sz="2000" dirty="0">
                <a:latin typeface="Arial" panose="020B0604020202020204" pitchFamily="34" charset="0"/>
                <a:cs typeface="Arial" panose="020B0604020202020204" pitchFamily="34" charset="0"/>
              </a:rPr>
              <a:t>                           * السمع : تمتلك غشاء الطبلة الذي يهتز استحابة للموحات الصوتية ويختلف موقع   الغشاء من كائن الى اخر فقد يكون على الاقدام او على البطن او على الصدر  </a:t>
            </a:r>
          </a:p>
          <a:p>
            <a:pPr marL="0" indent="0" algn="ctr">
              <a:buNone/>
            </a:pPr>
            <a:r>
              <a:rPr lang="ar-SA" sz="2000" dirty="0">
                <a:latin typeface="Arial" panose="020B0604020202020204" pitchFamily="34" charset="0"/>
                <a:cs typeface="Arial" panose="020B0604020202020204" pitchFamily="34" charset="0"/>
              </a:rPr>
              <a:t>                             * المواد الكيمائبة (الفرمونات) : مواد تقوم بافرازها بعض المفصليات توثر في سلوكها مثل التكاثر والتغذية وتستطيع ان يستشعر بها عبر قرون الاستشعار </a:t>
            </a:r>
          </a:p>
          <a:p>
            <a:pPr marL="0" indent="0" algn="ctr">
              <a:buNone/>
            </a:pPr>
            <a:r>
              <a:rPr lang="ar-SA" sz="2000" dirty="0">
                <a:latin typeface="Arial" panose="020B0604020202020204" pitchFamily="34" charset="0"/>
                <a:cs typeface="Arial" panose="020B0604020202020204" pitchFamily="34" charset="0"/>
              </a:rPr>
              <a:t>قرون الاستشعار : للمس والشم </a:t>
            </a:r>
          </a:p>
          <a:p>
            <a:pPr marL="0" indent="0" algn="ctr">
              <a:buNone/>
            </a:pPr>
            <a:r>
              <a:rPr lang="ar-SA" dirty="0"/>
              <a:t>   </a:t>
            </a:r>
          </a:p>
          <a:p>
            <a:pPr marL="0" indent="0" algn="r">
              <a:buNone/>
            </a:pPr>
            <a:endParaRPr lang="ar-SA" dirty="0"/>
          </a:p>
          <a:p>
            <a:pPr marL="0" indent="0" algn="r">
              <a:buNone/>
            </a:pPr>
            <a:endParaRPr lang="ar-SA" dirty="0"/>
          </a:p>
          <a:p>
            <a:pPr marL="0" indent="0" algn="r">
              <a:buNone/>
            </a:pPr>
            <a:endParaRPr lang="en-US" dirty="0"/>
          </a:p>
        </p:txBody>
      </p:sp>
      <p:cxnSp>
        <p:nvCxnSpPr>
          <p:cNvPr id="5" name="Straight Arrow Connector 4">
            <a:extLst>
              <a:ext uri="{FF2B5EF4-FFF2-40B4-BE49-F238E27FC236}">
                <a16:creationId xmlns:a16="http://schemas.microsoft.com/office/drawing/2014/main" id="{8FB19938-A5D0-4CA4-BD29-F94BA8C9CF2D}"/>
              </a:ext>
            </a:extLst>
          </p:cNvPr>
          <p:cNvCxnSpPr/>
          <p:nvPr/>
        </p:nvCxnSpPr>
        <p:spPr>
          <a:xfrm flipH="1">
            <a:off x="8926754" y="375918"/>
            <a:ext cx="6992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1107AD0-ADD5-461C-92DC-C6C34E63F333}"/>
              </a:ext>
            </a:extLst>
          </p:cNvPr>
          <p:cNvCxnSpPr>
            <a:cxnSpLocks/>
          </p:cNvCxnSpPr>
          <p:nvPr/>
        </p:nvCxnSpPr>
        <p:spPr>
          <a:xfrm flipH="1">
            <a:off x="8931236" y="845671"/>
            <a:ext cx="6947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21B5A68-C6B4-4610-9C5B-03D3C73F3181}"/>
              </a:ext>
            </a:extLst>
          </p:cNvPr>
          <p:cNvCxnSpPr>
            <a:cxnSpLocks/>
          </p:cNvCxnSpPr>
          <p:nvPr/>
        </p:nvCxnSpPr>
        <p:spPr>
          <a:xfrm>
            <a:off x="9665742" y="454959"/>
            <a:ext cx="0" cy="3064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CE16E42-9581-49E8-84B8-D06B2DF22AFD}"/>
              </a:ext>
            </a:extLst>
          </p:cNvPr>
          <p:cNvCxnSpPr/>
          <p:nvPr/>
        </p:nvCxnSpPr>
        <p:spPr>
          <a:xfrm flipH="1">
            <a:off x="6983502" y="1214419"/>
            <a:ext cx="6902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95A9EA2-D463-40C9-8216-5FFD09087042}"/>
              </a:ext>
            </a:extLst>
          </p:cNvPr>
          <p:cNvCxnSpPr/>
          <p:nvPr/>
        </p:nvCxnSpPr>
        <p:spPr>
          <a:xfrm flipH="1">
            <a:off x="9614348" y="3245223"/>
            <a:ext cx="6902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43B2C9-888A-43BA-A0F0-523B0FB7457D}"/>
              </a:ext>
            </a:extLst>
          </p:cNvPr>
          <p:cNvCxnSpPr/>
          <p:nvPr/>
        </p:nvCxnSpPr>
        <p:spPr>
          <a:xfrm flipH="1">
            <a:off x="6983502" y="2109395"/>
            <a:ext cx="6902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B1AA3E5-D5B5-4C4E-B701-ABF392CE67B5}"/>
              </a:ext>
            </a:extLst>
          </p:cNvPr>
          <p:cNvCxnSpPr>
            <a:cxnSpLocks/>
          </p:cNvCxnSpPr>
          <p:nvPr/>
        </p:nvCxnSpPr>
        <p:spPr>
          <a:xfrm>
            <a:off x="7674381" y="1214419"/>
            <a:ext cx="0" cy="8949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8B7A3AE-0C5B-43A0-A9F2-D754F8C5A973}"/>
              </a:ext>
            </a:extLst>
          </p:cNvPr>
          <p:cNvCxnSpPr/>
          <p:nvPr/>
        </p:nvCxnSpPr>
        <p:spPr>
          <a:xfrm flipH="1">
            <a:off x="9888070" y="4168289"/>
            <a:ext cx="6902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CF7947B-266D-42F6-B2FB-D69E27979A00}"/>
              </a:ext>
            </a:extLst>
          </p:cNvPr>
          <p:cNvCxnSpPr/>
          <p:nvPr/>
        </p:nvCxnSpPr>
        <p:spPr>
          <a:xfrm flipH="1">
            <a:off x="6983502" y="1660861"/>
            <a:ext cx="6902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088C875-F297-473C-B3EC-F46BBC768F54}"/>
              </a:ext>
            </a:extLst>
          </p:cNvPr>
          <p:cNvCxnSpPr>
            <a:cxnSpLocks/>
          </p:cNvCxnSpPr>
          <p:nvPr/>
        </p:nvCxnSpPr>
        <p:spPr>
          <a:xfrm flipH="1">
            <a:off x="7429944" y="3735891"/>
            <a:ext cx="6006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580D31B-D297-4BC6-8103-A189FDA00324}"/>
              </a:ext>
            </a:extLst>
          </p:cNvPr>
          <p:cNvCxnSpPr/>
          <p:nvPr/>
        </p:nvCxnSpPr>
        <p:spPr>
          <a:xfrm flipH="1">
            <a:off x="7328643" y="3288254"/>
            <a:ext cx="6902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28A34F3-9917-4C9C-91A8-C97BBC898EEE}"/>
              </a:ext>
            </a:extLst>
          </p:cNvPr>
          <p:cNvCxnSpPr/>
          <p:nvPr/>
        </p:nvCxnSpPr>
        <p:spPr>
          <a:xfrm flipH="1">
            <a:off x="9888070" y="4806876"/>
            <a:ext cx="6902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CF1096-2413-48C0-B1CF-4F71889E7766}"/>
              </a:ext>
            </a:extLst>
          </p:cNvPr>
          <p:cNvCxnSpPr>
            <a:cxnSpLocks/>
          </p:cNvCxnSpPr>
          <p:nvPr/>
        </p:nvCxnSpPr>
        <p:spPr>
          <a:xfrm>
            <a:off x="8018925" y="3287656"/>
            <a:ext cx="0" cy="44823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48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additive="base">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 calcmode="lin" valueType="num">
                                      <p:cBhvr additive="base">
                                        <p:cTn id="5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 calcmode="lin" valueType="num">
                                      <p:cBhvr additive="base">
                                        <p:cTn id="6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 calcmode="lin" valueType="num">
                                      <p:cBhvr additive="base">
                                        <p:cTn id="6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504</TotalTime>
  <Words>1436</Words>
  <Application>Microsoft Office PowerPoint</Application>
  <PresentationFormat>Widescreen</PresentationFormat>
  <Paragraphs>168</Paragraphs>
  <Slides>24</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Aldhabi</vt:lpstr>
      <vt:lpstr>Arial</vt:lpstr>
      <vt:lpstr>Trebuchet MS</vt:lpstr>
      <vt:lpstr>Wingdings 3</vt:lpstr>
      <vt:lpstr>Facet</vt:lpstr>
      <vt:lpstr>PowerPoint Presentation</vt:lpstr>
      <vt:lpstr>قبيلة المفصليات:</vt:lpstr>
      <vt:lpstr>الخصائص العامة </vt:lpstr>
      <vt:lpstr>PowerPoint Presentation</vt:lpstr>
      <vt:lpstr>PowerPoint Presentation</vt:lpstr>
      <vt:lpstr>الانسلاخ</vt:lpstr>
      <vt:lpstr>PowerPoint Presentation</vt:lpstr>
      <vt:lpstr>اجزاء فم الحشرة</vt:lpstr>
      <vt:lpstr>PowerPoint Presentation</vt:lpstr>
      <vt:lpstr>PowerPoint Presentation</vt:lpstr>
      <vt:lpstr>صف القشريات</vt:lpstr>
      <vt:lpstr>صف القشريات</vt:lpstr>
      <vt:lpstr>صف العنكبيات</vt:lpstr>
      <vt:lpstr>صف العنكبيات</vt:lpstr>
      <vt:lpstr>الاعجاز العلمي في بيت العنكبوت</vt:lpstr>
      <vt:lpstr>صف الحشرات </vt:lpstr>
      <vt:lpstr>PowerPoint Presentation</vt:lpstr>
      <vt:lpstr>التحول عند الحشرات</vt:lpstr>
      <vt:lpstr>التحول  عند الحشرات </vt:lpstr>
      <vt:lpstr>التحول عند الحشرات</vt:lpstr>
      <vt:lpstr>مجتمع النحل </vt:lpstr>
      <vt:lpstr>افراد مجتمع النحل</vt:lpstr>
      <vt:lpstr>اهم المواد التي تنتجها النحل </vt:lpstr>
      <vt:lpstr>صفا محيطية الاقدام ومزدوجة الاقدام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قبيلة المفصليات</dc:title>
  <dc:creator>wesam</dc:creator>
  <cp:lastModifiedBy>wesam</cp:lastModifiedBy>
  <cp:revision>43</cp:revision>
  <dcterms:created xsi:type="dcterms:W3CDTF">2022-03-27T21:07:40Z</dcterms:created>
  <dcterms:modified xsi:type="dcterms:W3CDTF">2022-03-28T18:30:27Z</dcterms:modified>
</cp:coreProperties>
</file>